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72" r:id="rId2"/>
    <p:sldId id="341" r:id="rId3"/>
    <p:sldId id="343" r:id="rId4"/>
    <p:sldId id="342" r:id="rId5"/>
    <p:sldId id="345" r:id="rId6"/>
    <p:sldId id="344" r:id="rId7"/>
    <p:sldId id="346" r:id="rId8"/>
    <p:sldId id="347" r:id="rId9"/>
    <p:sldId id="319" r:id="rId10"/>
    <p:sldId id="276" r:id="rId11"/>
    <p:sldId id="274" r:id="rId12"/>
    <p:sldId id="275" r:id="rId13"/>
    <p:sldId id="277" r:id="rId14"/>
    <p:sldId id="280" r:id="rId15"/>
    <p:sldId id="340" r:id="rId16"/>
    <p:sldId id="278" r:id="rId17"/>
    <p:sldId id="281" r:id="rId18"/>
    <p:sldId id="279" r:id="rId19"/>
    <p:sldId id="282" r:id="rId20"/>
    <p:sldId id="283" r:id="rId21"/>
    <p:sldId id="284" r:id="rId22"/>
    <p:sldId id="285" r:id="rId23"/>
    <p:sldId id="286" r:id="rId24"/>
    <p:sldId id="288" r:id="rId25"/>
    <p:sldId id="287" r:id="rId26"/>
    <p:sldId id="293" r:id="rId27"/>
    <p:sldId id="290" r:id="rId28"/>
    <p:sldId id="294" r:id="rId29"/>
    <p:sldId id="295" r:id="rId30"/>
    <p:sldId id="292" r:id="rId31"/>
    <p:sldId id="296" r:id="rId32"/>
    <p:sldId id="297" r:id="rId33"/>
    <p:sldId id="257" r:id="rId34"/>
    <p:sldId id="300" r:id="rId35"/>
    <p:sldId id="258" r:id="rId36"/>
    <p:sldId id="301" r:id="rId37"/>
    <p:sldId id="299" r:id="rId38"/>
    <p:sldId id="298" r:id="rId39"/>
    <p:sldId id="320" r:id="rId40"/>
    <p:sldId id="260" r:id="rId41"/>
    <p:sldId id="321" r:id="rId42"/>
    <p:sldId id="302" r:id="rId43"/>
    <p:sldId id="323" r:id="rId44"/>
    <p:sldId id="303" r:id="rId45"/>
    <p:sldId id="324" r:id="rId46"/>
    <p:sldId id="326" r:id="rId47"/>
    <p:sldId id="327" r:id="rId48"/>
    <p:sldId id="304" r:id="rId49"/>
    <p:sldId id="305" r:id="rId50"/>
    <p:sldId id="328" r:id="rId51"/>
    <p:sldId id="306" r:id="rId52"/>
    <p:sldId id="329" r:id="rId53"/>
    <p:sldId id="331" r:id="rId54"/>
    <p:sldId id="348" r:id="rId55"/>
    <p:sldId id="351" r:id="rId56"/>
    <p:sldId id="352" r:id="rId57"/>
    <p:sldId id="354" r:id="rId58"/>
    <p:sldId id="353" r:id="rId59"/>
    <p:sldId id="355" r:id="rId60"/>
    <p:sldId id="362" r:id="rId61"/>
    <p:sldId id="364" r:id="rId62"/>
    <p:sldId id="363" r:id="rId63"/>
    <p:sldId id="366" r:id="rId64"/>
    <p:sldId id="367" r:id="rId65"/>
    <p:sldId id="369" r:id="rId66"/>
    <p:sldId id="368" r:id="rId67"/>
    <p:sldId id="356" r:id="rId68"/>
    <p:sldId id="357" r:id="rId69"/>
    <p:sldId id="359" r:id="rId70"/>
    <p:sldId id="360" r:id="rId71"/>
    <p:sldId id="361" r:id="rId72"/>
    <p:sldId id="370" r:id="rId73"/>
    <p:sldId id="349" r:id="rId74"/>
    <p:sldId id="350" r:id="rId75"/>
    <p:sldId id="330" r:id="rId76"/>
    <p:sldId id="307" r:id="rId77"/>
    <p:sldId id="332" r:id="rId78"/>
    <p:sldId id="333" r:id="rId79"/>
    <p:sldId id="334" r:id="rId80"/>
    <p:sldId id="336" r:id="rId81"/>
    <p:sldId id="339" r:id="rId82"/>
    <p:sldId id="335" r:id="rId83"/>
    <p:sldId id="309" r:id="rId84"/>
    <p:sldId id="315" r:id="rId85"/>
    <p:sldId id="313" r:id="rId86"/>
    <p:sldId id="338" r:id="rId87"/>
    <p:sldId id="337" r:id="rId8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00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412" autoAdjust="0"/>
  </p:normalViewPr>
  <p:slideViewPr>
    <p:cSldViewPr snapToGrid="0" showGuides="1">
      <p:cViewPr varScale="1">
        <p:scale>
          <a:sx n="92" d="100"/>
          <a:sy n="92" d="100"/>
        </p:scale>
        <p:origin x="-204" y="-108"/>
      </p:cViewPr>
      <p:guideLst>
        <p:guide orient="horz" pos="2625"/>
        <p:guide pos="2874"/>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image" Target="../media/image13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9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68.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174.emf"/><Relationship Id="rId1" Type="http://schemas.openxmlformats.org/officeDocument/2006/relationships/image" Target="../media/image173.emf"/><Relationship Id="rId6" Type="http://schemas.openxmlformats.org/officeDocument/2006/relationships/image" Target="../media/image175.emf"/><Relationship Id="rId5" Type="http://schemas.openxmlformats.org/officeDocument/2006/relationships/image" Target="../media/image86.wmf"/><Relationship Id="rId4" Type="http://schemas.openxmlformats.org/officeDocument/2006/relationships/image" Target="../media/image85.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image" Target="../media/image17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wmf"/><Relationship Id="rId4" Type="http://schemas.openxmlformats.org/officeDocument/2006/relationships/image" Target="../media/image63.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84.wmf"/><Relationship Id="rId6" Type="http://schemas.openxmlformats.org/officeDocument/2006/relationships/image" Target="../media/image89.wmf"/><Relationship Id="rId5" Type="http://schemas.openxmlformats.org/officeDocument/2006/relationships/image" Target="../media/image88.wmf"/><Relationship Id="rId10" Type="http://schemas.openxmlformats.org/officeDocument/2006/relationships/image" Target="../media/image93.emf"/><Relationship Id="rId4" Type="http://schemas.openxmlformats.org/officeDocument/2006/relationships/image" Target="../media/image87.emf"/><Relationship Id="rId9" Type="http://schemas.openxmlformats.org/officeDocument/2006/relationships/image" Target="../media/image9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emf"/><Relationship Id="rId1" Type="http://schemas.openxmlformats.org/officeDocument/2006/relationships/image" Target="../media/image9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image" Target="../media/image99.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94.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9494A6-AFDC-414B-A285-9FB4B9110191}" type="datetimeFigureOut">
              <a:rPr lang="en-US" smtClean="0"/>
              <a:pPr/>
              <a:t>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A63712-17A1-4988-BA21-8F5E63538BFD}" type="slidenum">
              <a:rPr lang="en-US" smtClean="0"/>
              <a:pPr/>
              <a:t>‹#›</a:t>
            </a:fld>
            <a:endParaRPr lang="en-US"/>
          </a:p>
        </p:txBody>
      </p:sp>
    </p:spTree>
    <p:extLst>
      <p:ext uri="{BB962C8B-B14F-4D97-AF65-F5344CB8AC3E}">
        <p14:creationId xmlns:p14="http://schemas.microsoft.com/office/powerpoint/2010/main" xmlns="" val="3942177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C0EDA6-60EC-4D61-8464-09D7F099783F}"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9C0EDA6-60EC-4D61-8464-09D7F099783F}"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82387-EC97-42B8-A28D-CB3A77BC36D3}" type="slidenum">
              <a:rPr lang="en-US"/>
              <a:pPr/>
              <a:t>36</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about FT-IR</a:t>
            </a:r>
            <a:endParaRPr lang="en-US" dirty="0"/>
          </a:p>
        </p:txBody>
      </p:sp>
      <p:sp>
        <p:nvSpPr>
          <p:cNvPr id="4" name="Slide Number Placeholder 3"/>
          <p:cNvSpPr>
            <a:spLocks noGrp="1"/>
          </p:cNvSpPr>
          <p:nvPr>
            <p:ph type="sldNum" sz="quarter" idx="10"/>
          </p:nvPr>
        </p:nvSpPr>
        <p:spPr/>
        <p:txBody>
          <a:bodyPr/>
          <a:lstStyle/>
          <a:p>
            <a:fld id="{1359F235-C28B-4227-99FD-3BF6CB57F855}" type="slidenum">
              <a:rPr lang="en-US" smtClean="0"/>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Alexander Graham Bell in 1880 </a:t>
            </a:r>
            <a:r>
              <a:rPr lang="en-US" dirty="0" err="1" smtClean="0"/>
              <a:t>photoacoustic</a:t>
            </a:r>
            <a:r>
              <a:rPr lang="en-US" dirty="0" smtClean="0"/>
              <a:t>  effect</a:t>
            </a:r>
          </a:p>
          <a:p>
            <a:endParaRPr lang="en-US" dirty="0"/>
          </a:p>
        </p:txBody>
      </p:sp>
      <p:sp>
        <p:nvSpPr>
          <p:cNvPr id="4" name="Slide Number Placeholder 3"/>
          <p:cNvSpPr>
            <a:spLocks noGrp="1"/>
          </p:cNvSpPr>
          <p:nvPr>
            <p:ph type="sldNum" sz="quarter" idx="10"/>
          </p:nvPr>
        </p:nvSpPr>
        <p:spPr/>
        <p:txBody>
          <a:bodyPr/>
          <a:lstStyle/>
          <a:p>
            <a:fld id="{03C1FBDD-9E7F-44E4-8F15-71788659783C}" type="slidenum">
              <a:rPr lang="en-US" smtClean="0"/>
              <a:pPr/>
              <a:t>75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C1FBDD-9E7F-44E4-8F15-71788659783C}" type="slidenum">
              <a:rPr lang="en-US" smtClean="0"/>
              <a:pPr/>
              <a:t>76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DC211C-5A5E-4120-8E76-E258ED78D1F1}"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C211C-5A5E-4120-8E76-E258ED78D1F1}"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C211C-5A5E-4120-8E76-E258ED78D1F1}"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C211C-5A5E-4120-8E76-E258ED78D1F1}"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C211C-5A5E-4120-8E76-E258ED78D1F1}"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DC211C-5A5E-4120-8E76-E258ED78D1F1}" type="datetimeFigureOut">
              <a:rPr lang="en-US" smtClean="0"/>
              <a:pPr/>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DC211C-5A5E-4120-8E76-E258ED78D1F1}" type="datetimeFigureOut">
              <a:rPr lang="en-US" smtClean="0"/>
              <a:pPr/>
              <a:t>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DC211C-5A5E-4120-8E76-E258ED78D1F1}" type="datetimeFigureOut">
              <a:rPr lang="en-US" smtClean="0"/>
              <a:pPr/>
              <a:t>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C211C-5A5E-4120-8E76-E258ED78D1F1}" type="datetimeFigureOut">
              <a:rPr lang="en-US" smtClean="0"/>
              <a:pPr/>
              <a:t>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C211C-5A5E-4120-8E76-E258ED78D1F1}" type="datetimeFigureOut">
              <a:rPr lang="en-US" smtClean="0"/>
              <a:pPr/>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C211C-5A5E-4120-8E76-E258ED78D1F1}" type="datetimeFigureOut">
              <a:rPr lang="en-US" smtClean="0"/>
              <a:pPr/>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587871-99EE-4AE0-A7E5-99EF5E7B3BA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C211C-5A5E-4120-8E76-E258ED78D1F1}" type="datetimeFigureOut">
              <a:rPr lang="en-US" smtClean="0"/>
              <a:pPr/>
              <a:t>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87871-99EE-4AE0-A7E5-99EF5E7B3B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3.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 Id="rId5" Type="http://schemas.openxmlformats.org/officeDocument/2006/relationships/image" Target="../media/image37.gif"/><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gi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64.pn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1.png"/><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12"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oleObject" Target="../embeddings/oleObject17.bin"/><Relationship Id="rId5" Type="http://schemas.openxmlformats.org/officeDocument/2006/relationships/oleObject" Target="../embeddings/oleObject11.bin"/><Relationship Id="rId10" Type="http://schemas.openxmlformats.org/officeDocument/2006/relationships/oleObject" Target="../embeddings/oleObject16.bin"/><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23.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26.bin"/><Relationship Id="rId4" Type="http://schemas.openxmlformats.org/officeDocument/2006/relationships/oleObject" Target="../embeddings/oleObject25.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oleObject" Target="../embeddings/oleObject29.bin"/><Relationship Id="rId4" Type="http://schemas.openxmlformats.org/officeDocument/2006/relationships/oleObject" Target="../embeddings/oleObject28.bin"/></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30.bin"/></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oleObject" Target="../embeddings/oleObject33.bin"/><Relationship Id="rId4" Type="http://schemas.openxmlformats.org/officeDocument/2006/relationships/oleObject" Target="../embeddings/oleObject32.bin"/></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png"/></Relationships>
</file>

<file path=ppt/slides/_rels/slide6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45.jpeg"/><Relationship Id="rId11" Type="http://schemas.openxmlformats.org/officeDocument/2006/relationships/oleObject" Target="../embeddings/oleObject34.bin"/><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6.bin"/><Relationship Id="rId5" Type="http://schemas.openxmlformats.org/officeDocument/2006/relationships/image" Target="../media/image153.png"/><Relationship Id="rId4" Type="http://schemas.openxmlformats.org/officeDocument/2006/relationships/image" Target="../media/image15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oleObject" Target="../embeddings/oleObject37.bin"/><Relationship Id="rId7" Type="http://schemas.openxmlformats.org/officeDocument/2006/relationships/image" Target="../media/image155.pn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54.png"/><Relationship Id="rId5" Type="http://schemas.openxmlformats.org/officeDocument/2006/relationships/oleObject" Target="../embeddings/oleObject39.bin"/><Relationship Id="rId4" Type="http://schemas.openxmlformats.org/officeDocument/2006/relationships/oleObject" Target="../embeddings/oleObject38.bin"/></Relationships>
</file>

<file path=ppt/slides/_rels/slide74.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oleObject" Target="../embeddings/oleObject40.bin"/><Relationship Id="rId4" Type="http://schemas.openxmlformats.org/officeDocument/2006/relationships/image" Target="../media/image160.png"/></Relationships>
</file>

<file path=ppt/slides/_rels/slide77.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42.bin"/><Relationship Id="rId5" Type="http://schemas.openxmlformats.org/officeDocument/2006/relationships/image" Target="../media/image170.png"/><Relationship Id="rId4" Type="http://schemas.openxmlformats.org/officeDocument/2006/relationships/image" Target="../media/image169.png"/></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oleObject" Target="../embeddings/oleObject43.bin"/><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5.bin"/><Relationship Id="rId5" Type="http://schemas.openxmlformats.org/officeDocument/2006/relationships/image" Target="../media/image176.png"/><Relationship Id="rId4" Type="http://schemas.openxmlformats.org/officeDocument/2006/relationships/oleObject" Target="../embeddings/oleObject44.bin"/><Relationship Id="rId9" Type="http://schemas.openxmlformats.org/officeDocument/2006/relationships/oleObject" Target="../embeddings/oleObject48.bin"/></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image" Target="../media/image180.png"/><Relationship Id="rId7"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81.png"/><Relationship Id="rId5" Type="http://schemas.openxmlformats.org/officeDocument/2006/relationships/oleObject" Target="../embeddings/oleObject50.bin"/><Relationship Id="rId4" Type="http://schemas.openxmlformats.org/officeDocument/2006/relationships/oleObject" Target="../embeddings/oleObject49.bin"/></Relationships>
</file>

<file path=ppt/slides/_rels/slide8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6501"/>
            <a:ext cx="7772400" cy="1470025"/>
          </a:xfrm>
        </p:spPr>
        <p:txBody>
          <a:bodyPr/>
          <a:lstStyle/>
          <a:p>
            <a:r>
              <a:rPr lang="en-US" dirty="0" smtClean="0"/>
              <a:t>CHM 5175: Part 2.4</a:t>
            </a:r>
            <a:endParaRPr lang="en-US" dirty="0"/>
          </a:p>
        </p:txBody>
      </p:sp>
      <p:sp>
        <p:nvSpPr>
          <p:cNvPr id="3" name="Subtitle 2"/>
          <p:cNvSpPr>
            <a:spLocks noGrp="1"/>
          </p:cNvSpPr>
          <p:nvPr>
            <p:ph type="subTitle" idx="1"/>
          </p:nvPr>
        </p:nvSpPr>
        <p:spPr>
          <a:xfrm>
            <a:off x="1371600" y="1669972"/>
            <a:ext cx="6400800" cy="753911"/>
          </a:xfrm>
        </p:spPr>
        <p:txBody>
          <a:bodyPr/>
          <a:lstStyle/>
          <a:p>
            <a:r>
              <a:rPr lang="en-US" dirty="0" smtClean="0">
                <a:solidFill>
                  <a:schemeClr val="tx1"/>
                </a:solidFill>
              </a:rPr>
              <a:t>Other Absorption Techniques</a:t>
            </a:r>
          </a:p>
        </p:txBody>
      </p:sp>
      <p:sp>
        <p:nvSpPr>
          <p:cNvPr id="5" name="Slide Number Placeholder 4"/>
          <p:cNvSpPr>
            <a:spLocks noGrp="1"/>
          </p:cNvSpPr>
          <p:nvPr>
            <p:ph type="sldNum" sz="quarter" idx="12"/>
          </p:nvPr>
        </p:nvSpPr>
        <p:spPr/>
        <p:txBody>
          <a:bodyPr/>
          <a:lstStyle/>
          <a:p>
            <a:fld id="{C306B510-9EFE-40F6-9759-0796E16A2C2F}" type="slidenum">
              <a:rPr lang="en-US" smtClean="0"/>
              <a:pPr/>
              <a:t>1</a:t>
            </a:fld>
            <a:endParaRPr lang="en-US"/>
          </a:p>
        </p:txBody>
      </p:sp>
      <p:grpSp>
        <p:nvGrpSpPr>
          <p:cNvPr id="6" name="Group 5"/>
          <p:cNvGrpSpPr/>
          <p:nvPr/>
        </p:nvGrpSpPr>
        <p:grpSpPr>
          <a:xfrm>
            <a:off x="2537686" y="2646550"/>
            <a:ext cx="4057650" cy="1962613"/>
            <a:chOff x="228600" y="1386489"/>
            <a:chExt cx="4057650" cy="1908205"/>
          </a:xfrm>
        </p:grpSpPr>
        <p:sp>
          <p:nvSpPr>
            <p:cNvPr id="7" name="Rounded Rectangle 6"/>
            <p:cNvSpPr/>
            <p:nvPr/>
          </p:nvSpPr>
          <p:spPr>
            <a:xfrm>
              <a:off x="228600" y="1386489"/>
              <a:ext cx="4057650" cy="1908205"/>
            </a:xfrm>
            <a:prstGeom prst="roundRect">
              <a:avLst/>
            </a:prstGeom>
            <a:solidFill>
              <a:srgbClr val="00CC00">
                <a:alpha val="1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0" name="Oval 9"/>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2" name="Cube 11"/>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4" name="TextBox 13"/>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5" name="Cube 14"/>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8"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19" name="Subtitle 2"/>
          <p:cNvSpPr txBox="1">
            <a:spLocks/>
          </p:cNvSpPr>
          <p:nvPr/>
        </p:nvSpPr>
        <p:spPr>
          <a:xfrm>
            <a:off x="1353044" y="5021638"/>
            <a:ext cx="6400800" cy="128662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Ken Hanson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t>MWF 9:00 – 9:50 am</a:t>
            </a:r>
          </a:p>
          <a:p>
            <a:pPr lvl="0" algn="ctr">
              <a:spcBef>
                <a:spcPct val="20000"/>
              </a:spcBef>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Office</a:t>
            </a:r>
            <a:r>
              <a:rPr kumimoji="0" lang="en-US" sz="2400" i="0" u="none" strike="noStrike" kern="1200" cap="none" spc="0" normalizeH="0" noProof="0" dirty="0" smtClean="0">
                <a:ln>
                  <a:noFill/>
                </a:ln>
                <a:solidFill>
                  <a:schemeClr val="tx1"/>
                </a:solidFill>
                <a:effectLst/>
                <a:uLnTx/>
                <a:uFillTx/>
                <a:latin typeface="+mn-lt"/>
                <a:ea typeface="+mn-ea"/>
                <a:cs typeface="+mn-cs"/>
              </a:rPr>
              <a:t> Hours </a:t>
            </a:r>
            <a:r>
              <a:rPr lang="en-US" sz="2400" dirty="0" smtClean="0"/>
              <a:t>MWF </a:t>
            </a:r>
            <a:r>
              <a:rPr kumimoji="0" lang="en-US" sz="2400" i="0" u="none" strike="noStrike" kern="1200" cap="none" spc="0" normalizeH="0" noProof="0" dirty="0" smtClean="0">
                <a:ln>
                  <a:noFill/>
                </a:ln>
                <a:solidFill>
                  <a:schemeClr val="tx1"/>
                </a:solidFill>
                <a:effectLst/>
                <a:uLnTx/>
                <a:uFillTx/>
                <a:latin typeface="+mn-lt"/>
                <a:ea typeface="+mn-ea"/>
                <a:cs typeface="+mn-cs"/>
              </a:rPr>
              <a:t>10:00-11:00</a:t>
            </a:r>
            <a:endParaRPr kumimoji="0" lang="en-US" sz="240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2392275" y="1274714"/>
            <a:ext cx="2227226" cy="2585063"/>
          </a:xfrm>
          <a:prstGeom prst="rect">
            <a:avLst/>
          </a:prstGeom>
          <a:noFill/>
          <a:ln w="9525">
            <a:noFill/>
            <a:miter lim="800000"/>
            <a:headEnd/>
            <a:tailEnd/>
          </a:ln>
        </p:spPr>
      </p:pic>
      <p:grpSp>
        <p:nvGrpSpPr>
          <p:cNvPr id="5" name="Group 4"/>
          <p:cNvGrpSpPr/>
          <p:nvPr/>
        </p:nvGrpSpPr>
        <p:grpSpPr>
          <a:xfrm>
            <a:off x="4393148" y="2048235"/>
            <a:ext cx="2720772" cy="1450334"/>
            <a:chOff x="1536903" y="1651942"/>
            <a:chExt cx="2720772" cy="1450334"/>
          </a:xfrm>
        </p:grpSpPr>
        <p:sp>
          <p:nvSpPr>
            <p:cNvPr id="10" name="Cube 9"/>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2" name="TextBox 11"/>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3" name="Cube 12"/>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pic>
        <p:nvPicPr>
          <p:cNvPr id="36866" name="Picture 2"/>
          <p:cNvPicPr>
            <a:picLocks noChangeAspect="1" noChangeArrowheads="1"/>
          </p:cNvPicPr>
          <p:nvPr/>
        </p:nvPicPr>
        <p:blipFill>
          <a:blip r:embed="rId3" cstate="print"/>
          <a:srcRect/>
          <a:stretch>
            <a:fillRect/>
          </a:stretch>
        </p:blipFill>
        <p:spPr bwMode="auto">
          <a:xfrm>
            <a:off x="2516207" y="4657334"/>
            <a:ext cx="1699532" cy="1668631"/>
          </a:xfrm>
          <a:prstGeom prst="rect">
            <a:avLst/>
          </a:prstGeom>
          <a:noFill/>
          <a:ln w="9525">
            <a:noFill/>
            <a:miter lim="800000"/>
            <a:headEnd/>
            <a:tailEnd/>
          </a:ln>
        </p:spPr>
      </p:pic>
      <p:sp>
        <p:nvSpPr>
          <p:cNvPr id="17" name="TextBox 16"/>
          <p:cNvSpPr txBox="1"/>
          <p:nvPr/>
        </p:nvSpPr>
        <p:spPr>
          <a:xfrm>
            <a:off x="2434434" y="4266180"/>
            <a:ext cx="1876301" cy="461665"/>
          </a:xfrm>
          <a:prstGeom prst="rect">
            <a:avLst/>
          </a:prstGeom>
          <a:noFill/>
        </p:spPr>
        <p:txBody>
          <a:bodyPr wrap="square" rtlCol="0">
            <a:spAutoFit/>
          </a:bodyPr>
          <a:lstStyle/>
          <a:p>
            <a:pPr algn="ctr"/>
            <a:r>
              <a:rPr lang="en-US" sz="2400" dirty="0" smtClean="0"/>
              <a:t>End View</a:t>
            </a:r>
            <a:endParaRPr lang="en-US" sz="2400" dirty="0"/>
          </a:p>
        </p:txBody>
      </p:sp>
      <p:sp>
        <p:nvSpPr>
          <p:cNvPr id="19" name="Rectangle 18"/>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UV-Vis Spectroscopy</a:t>
            </a:r>
            <a:endParaRPr lang="en-US" sz="3200" b="1" u="sng" dirty="0">
              <a:solidFill>
                <a:schemeClr val="tx2"/>
              </a:solidFill>
            </a:endParaRPr>
          </a:p>
        </p:txBody>
      </p:sp>
      <p:sp>
        <p:nvSpPr>
          <p:cNvPr id="20" name="TextBox 19"/>
          <p:cNvSpPr txBox="1"/>
          <p:nvPr/>
        </p:nvSpPr>
        <p:spPr>
          <a:xfrm>
            <a:off x="4545873" y="5212080"/>
            <a:ext cx="2873829" cy="523220"/>
          </a:xfrm>
          <a:prstGeom prst="rect">
            <a:avLst/>
          </a:prstGeom>
          <a:noFill/>
        </p:spPr>
        <p:txBody>
          <a:bodyPr wrap="square" rtlCol="0">
            <a:spAutoFit/>
          </a:bodyPr>
          <a:lstStyle/>
          <a:p>
            <a:r>
              <a:rPr lang="en-US" sz="2800" dirty="0" err="1" smtClean="0"/>
              <a:t>Unpolarized</a:t>
            </a:r>
            <a:r>
              <a:rPr lang="en-US" sz="2800" dirty="0" smtClean="0"/>
              <a:t> Light</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4.bp.blogspot.com/-YAwppUdS15Q/T56llJPdKOI/AAAAAAAAAII/FbM0t06kYpA/s1600/pol+diagram.jpg"/>
          <p:cNvPicPr>
            <a:picLocks noChangeAspect="1" noChangeArrowheads="1"/>
          </p:cNvPicPr>
          <p:nvPr/>
        </p:nvPicPr>
        <p:blipFill>
          <a:blip r:embed="rId2" cstate="print"/>
          <a:srcRect/>
          <a:stretch>
            <a:fillRect/>
          </a:stretch>
        </p:blipFill>
        <p:spPr bwMode="auto">
          <a:xfrm>
            <a:off x="1616240" y="1056041"/>
            <a:ext cx="6260301" cy="2719123"/>
          </a:xfrm>
          <a:prstGeom prst="rect">
            <a:avLst/>
          </a:prstGeom>
          <a:noFill/>
        </p:spPr>
      </p:pic>
      <p:pic>
        <p:nvPicPr>
          <p:cNvPr id="34821" name="Picture 5"/>
          <p:cNvPicPr>
            <a:picLocks noChangeAspect="1" noChangeArrowheads="1"/>
          </p:cNvPicPr>
          <p:nvPr/>
        </p:nvPicPr>
        <p:blipFill>
          <a:blip r:embed="rId3" cstate="print"/>
          <a:srcRect/>
          <a:stretch>
            <a:fillRect/>
          </a:stretch>
        </p:blipFill>
        <p:spPr bwMode="auto">
          <a:xfrm>
            <a:off x="-53341" y="3914187"/>
            <a:ext cx="4781911" cy="2641172"/>
          </a:xfrm>
          <a:prstGeom prst="rect">
            <a:avLst/>
          </a:prstGeom>
          <a:noFill/>
          <a:ln w="9525">
            <a:noFill/>
            <a:miter lim="800000"/>
            <a:headEnd/>
            <a:tailEnd/>
          </a:ln>
        </p:spPr>
      </p:pic>
      <p:sp>
        <p:nvSpPr>
          <p:cNvPr id="34823" name="AutoShape 7" descr="data:image/jpeg;base64,/9j/4AAQSkZJRgABAQAAAQABAAD/2wCEAAkGBhQSEBUUEhQUFRUUFBUUFBQVFRQVFRUVFRUVFBUVFRQXHCYeFxkkGRQUHy8gJCcpLCwsFR4xNTAqNSYsLCkBCQoKDgwOGg8PGiwkHyUsLCksLCwtLCwvMCwqLCkvLDQsKSwsKSkuKSksLC4sKSwsKSwpLCwsLCwsKSwsLCwsKf/AABEIAKYBLwMBIgACEQEDEQH/xAAcAAAABwEBAAAAAAAAAAAAAAAAAQMFBgcIAgT/xABUEAABAwICBgIJDQ4EBgMAAAABAAIDBBESIQUGBzFBUWFxCBMigZGTsbPRFCMyQlJUcnOSobLB0iQlNDVDRFNidIKDwsPwM6KjtBUXY2TT4Rbj8f/EABoBAAIDAQEAAAAAAAAAAAAAAAEDAAIEBQb/xAAzEQACAQIEAwYGAgIDAQAAAAAAAQIDEQQSITETQVEiMlJxofAUM4GRsdFh4SNCYsHxFf/aAAwDAQACEQMRAD8AvGyCJBVIGgiQUuQNEgiug2QNBBBG5AI0V0ahAIIIIkAgggoQJBBBVZAIIrorqrdglAdkl+GUvxDvOFezsat9d1U3lnXi7JH8LpfiHecK9vY1b67qpvLOi+6Bl4rl7w0EkgAAkk7gBmSUdk1a2PtQVR5U0/mnJN2VIRW7d6ZryI4JpGg2D7sYHdIac7ddkm3b5T8aaf5UZ+tUiUSblCXozbzScYKkd6I/zpVu3Wh4xVI/ciP9RUOjRyIhfbduFB7moH8Nn1PSzNtWjz+nH8L0OWfrrppQ4aIaCG2bR3u5R/BelW7YdGn8s8dcMv1NWeSVzORwvbpU4aIaQg2qaMfuqmj4bZGfSaF2/afo0G3qtmXJshHhDSCsykoB6HCQdDTjdpWjT+dx98SDytSjdomjj+eQ99xHlCzTjXN1OCgGnG696PO6sp/GtHlK9VJrNSSuDYqmB7jua2WMuPU0G5WWcSNrjfLfwI3g8wqPDohrhFZN2rdY6Wjp5Hm7nwRPcebnRtJPhunJYpJJtBPFpjWmlpSBUTxxki4a490RzwjO3Smz/mZo333H4H/ZVIbSakv0pVYje0mEdDWtAA6lGLrqJNgbNMDaTo733F/m9CMbRtHe+4fCfQszkoro5SXNODaFo/35B8uy6Gv2j/flP4xqzDjRtBO66mUlzUA14oPflN45npSg1yofflN4+P7Sy6+Nw3gi+64I8q7ipnu9ix7uprj5FLEuaiGttH77pvHxfaXQ1opPfVP46L7SzPHq9VO9jTznqif6EsNT607qWfxTvQq3S5oOppVusdKd1TAf40f2l3/x2n/Tw+Nj9KzC/U2u40lR4p3oXiqNXqlns6eYdcT/AEKZl1RDVo0zAfy0XjGeldDSkJ/Kx/Lb6VktsRaACLHkRbyoW6B4FewLmtxXRnc9nym+ldCob7pvhCyMB1eBdAqZQXNcdsbzHhXSyOHldsmcNxI6iVOGTMTXskvwyl+Id5wr2djVvruqm8s6rXW3S8szYGyvL+1Me1jnEl2EuDsJJzIBvbrtwVldjVvruqm8s6pNWiEvBMmuzraNq/2ab6Dk9pg1+dbRdZ+zyfO2yycyIzA7erS2d7O4K2g7bI0F5le0OxSCwbhABDTYj2XI59CqwrQGxma2imANLvXpcVsNh3f6xGds8l0IaC6qut7DXU7Eoy4ljmNBJIBMhsOAvfPrXndsOGVnsG65vJmedlaGkdMRQNaZHWDn4BlfurE2PLIFFBpSGRwAcCSHFoPENtiLedri5T88rXyr7GfhvlJ/cqw7Dj7tvynj+VEdhrvdt8Y77CuFjgRcG48KNV4v/FfYtwn4n9ynIthxxDG7ueOGQYt3AOZZc1+w/d2lzybnFjfHa2WG2FvK91cqFkOJr3UHhvxP39ChajYnM0XLgBzMkY8oSR2J1PDP9+L0q/HQguDuQIHftn15fOumsAVuLHwr1/ZXhzv336fooSXY/Ujg7LeQ6LL/ADIzsdqBbGS1twC4mIgC+Z9mL9SvnCN/zriSIGxyNifnFvD/AHxU4kfCvX9kcKiWkvx+jP2sWzF1LSvn7cXhmE27XYFpc1l8YeQMzu6FBwtIbUYQNEVVuIYf9WP0LOLQlTs9h1PNbtGndSz97aT9mh821PN0y6jfiyj/AGaL6AT5ZcapB5mOM868aCqJdKVXa4ZX3mdYtY4g5DcbWS2rWzOqfUxeqIgyLtjTIJHtBLL90AwOxG4yy5rnX/WaqZpGpiZPK1jJSGtDjYCwNh4U3alV0j9KUmN73fdEfsnE+2HNdOGfTYErFyT7J6Fw7mBrd2YMhtvv7J/G48C88uyrR0YvI1oHNz3D5gQpPpLSrsRjisCAMchFw2+4AcXeRQbTUkzXSSY+5Y4NxE3kJIB3n2I6rBa4qUlq7IxynCM8sbt+bse6LVqhjPrNM1363agB14pSSV76dmEWbFGDzIJP+UNCGrUplgDnEk3Iud+RTt2sAIyw1Jvtq5gljq6bUdPf8jRVxTSWF4rtuW4o2kDdmCQV4H0VafYzxtHQJW/RIXsbrI31wZl0ZsGiMlzrbw3g42tu79rGzpoqp7dBHLa2NjXYTvFxuKvwqUdMqFOviXrmZFZtCV53VLO/20+Uon6v1eH/ABu6tvxusHcDhLMx0X76mpYBvXoe+LBis3lbiM7ISnTh/qi9JYirft7Fa/8AxzSI/OY/8/oSo0dpJgJ9URkD9ab6lM5aYuLcyG2JOE2N8rX6N+XTmkNKSmOMuaCXZW3cxvCaoQemVGd4mulfMRx2j6p7T6oZTy5XsRjuLXFsTL59ab6jZ/SyAF0JZcXvDIQDcn2rsuG4KSx17u3MbiEjS3urMLS15GK2eVrW8KdnQ8xb+96rwqe6jb09P6GPGYiDs2n6+pBKfY7Tyf4cpPMF5a4dbcJSx2Gs92fGH7CkGlKvtRa5gzNziBsRuGTtwv4E+ataxtqWDMEm9nDIOANjlwItu76lRTppSsmvI2YatCvpdp+f4K91j2QU9PSTzMfMXRROe0OezD3IucVmXPUFUVlp3Xz8WVf7PL9ErMZCzXujo2s7DZp78n1O8oVr9jXvruqm8s6qzWBvcxH4fzYVaHY3xgmuvfdTbiRxn5LNX7rGovFzrbzbrTFrh2uWhqI3Stja+ItMhu5rAbC5snhtKwe1b12BPhKgG0/XuOCN1MGCVz292D7FouDmBvzC5ybbsi6SIJS6l0J3VE9RzMUYYz5br2U20JrdRaOpREyUNs5xwAGaS5JN3OBDVTelNZZphYuIbwaO5aOpoyCa2uPE3W+CktW/fp+ASsy4tIbXoXmzojMAcTMbWNDXWIxWF75FNc+2OVry+OGMOOWJ13G3Lhkq0L0nLJuVuEm7u/3Bm5E8qdtdeScLmNvn3LG9XHqTbNta0ifzl46rDyBQ0uRK+VAuSl20vSB/OpflFJHaFX++pvlu9KjV0LqZY9AXZKGbSdIDdVTd95PlXsptrmkWH8Ic74VneUKF3QUyroG7LV0dt5qW2E0ccg6sJ/y5fMpzq7tjopjZ94HOOd7Fl+eIbvAs5lAOUy80C5qDaRUtk0NVOY4OaY22c0gg+uM5LN4KddXNdpacGN/rkLxhkidm1zepezT+gYxG2ppXYoXnum+2hd7lx4g81XPZ5ZBUNLovvUI/euj/AGeP6KflH9nx+9dH+zs8ikKwz7zIU7rXqDBU1s8o0jTRve+5iks1zDYDC67r3y5JLVvZRVQVtNOHwSxMmY9z45L2a11ybEC/eUQ2kfjar+N/kahqBpB7NJUrWPc0OqImuDXEBwLwCCBkQtkFKy1I7GhX0wD39Li49+ybKzVqKRxc5tybXzte25PVR7M97yJkq9Iy43tiF8IFgBcm+7LiL7+S6NO7W/LmeexEuHNuzvd7b9RwoaBsTA1gsBwXpwLz6Nnc9l3izgSCCLEWNty9RVZ3UmmWp5ZwUlz6jLUauMc4nPMk2ytc8bW3pzpqcMYGjcBYd5Rqi1okklfEHRtPbJWNeWl4GB7mhpaHDurN58FJ6UHA3E7EQAHOthxEbzhvl1IcbPePQa8M6dpPnt5AkjxCybDog39m+2QIJFrcr71766Usie5uZax7hfmGkhVNpDXGvpnRiSugeXCN+GOFj2nEGuw4mtFt9r3Vo086u0nbqVSknaMrX6FtBmXPgkqmnuMsj3vrXojOXDju3b0xa0aSkpqZ0uMXxNbm1tm4ngXHPI8d/QrRbuIdNNWPUykdiu57jnf2LdwbYC4z35r1vbla17778rZ/30pj1d1iNRJJwYD3IOG4u84Rcb+5LfB3y/4M729KtJu+ot0lDYbK6nxcLAb7hpBsQdx6SCkoaVzMwc25sya2xGe4f3mm/XTTskHaxG9jMQeSXGMexdE0Wx5HJ7jYcugrxak6xvqnTte7F2pwAcAwBxLpRcFgAIwtZzzv0K6ndZWBUXFcVcv/AAkddplldRyx4ZGiVj43GwLmnMOy55FVjV7NoWusKiQbiMcViQRcbjvsrJnkFHQ1dRG1pkYXvAdctvZvC/TwVS6R2n1cxOIQgEWs1mQytcXJsbcVxZ08QpNRlpdnqqdSlKKk1ukyL7QtFsp3QxslEpAkc42w4SXAYSP3b99TzsbHZ11yBlTeWdQTX3ShqGU0jmMa7DKw4BbFZ4OI9PdW7ynfY2767qpvLOhUco0u3v8A2R2vpsXc5+RsRks2a6P+6Klzsz24tz6Dby3WkSAs9bVI2trKrDaxla7L9ZrXH5yVioyzSuWWzIG+Vc9sSbggAuohYoX5LkuRIWTAHJQXWFDChYhxZAldWREI2AchGEdkAFLBAUAusKMNUsC5yVItS9PiGQxzZwSjBIN+R425jeo84IRGxVJwzKxaLszTurOmoKehgjxlwZGGhwacxc2PgsnSbW6mbvkGe4WOagOoehZKmjZhkGECxvkR0DqUifs7DicUxLcsItmDxu7iuNKTzO5qyU+ZUG0wffaq+MH0GLyaj/jOj/aYfONXv2mD771Q5yDzbOfQvPq5AItLUjGvDx6pgs8Bw/KNyIdmD4etdmGiSMbRpSshzDuix8oPl8Kb305xXaSDmMgNxtle45J6eLjvKD62azyUhPDPK8YfdpZcH/EafZZHo6RZaaLb0RzsXRWZS93JLTx2GaVKadWdMiqpxKDcFzwDhwEhriAS25sbDmnW6kr31M8UoqyGqbRRLiRI9udwA2Igd8tunKCOwAvfmeZTBR6zh3bXPkja2KeWHDhOImPd3V+PUnnR1cJomSN3PaHDqKmZO6XLcu1K13K/1FKmEOY5pGTgQeoixUHZsjo+2BxEpwkEAvOHI7jn0BTqSQNBJ3AXPeXAr2YSTYWBObvm3b0VNxDCjKesXb6nbQvBpzQ7KmExSXLSQct92kOB8IXvBXj0ppAQsxH3TW8Ta5tfLkrQTckluZZyUY3Y2aD1ZZTXDHOIJBOK3AW336B4E9FIzzujfE1+D1zHYNNyMIJv0i1s+kBLlWfUW223mvddfIj+suq0VXh7a2+C+GxNxe19xHIeBJ6u6rxUmPtTbY7XzNza9t5PM+FLay6ZkgwdqYJHOdbCThvcG1ncDdO7nAgEcRmDmQ4ZEKyqK+XmTLPh5k+ze2/ly+o0a3ZaIrelh/kCz6AtBa4/iarPMO+mxv1LPzGk3Nt2/v7lmfPzZ3KStCPkhDWkfc9L/H+kxWL2N2+u6qbyzqu9ah9zUv8AH+m1WJ2N2+u6qbyzrDi/ly98zSi7SFRW2vRro6kPw2jljZhI3Yo7tdfpzb4Qr0UO2lassq6GSxHbGWfHf3QyczvjhzAXLw7cZqTWg1bNGbQEZYlJGYTa27eugF34oSxENXWFLdrXNkxRK3EsKBC7K4JVspW5zZDCjujKmUlxIo2opUGFUe5YUAXS5C6CtYBy4ZLloXbly1BoKNCbF3fcJ+Ge8rBxKAbGoC2gLj7aQgd4D0qf3Xn6vffmPkZy2om2l6o8Q9pHi2Jp1OkvpKkJ99Qedap3te0DE0TVVndtfO1l8WVsHuepqgGp34wpP2qDzrF1ac1NJimaxcMlDdN6DfO6RszQWEZP5c28xfoyupmuHxA7+Vj1FXd000SSumiMauaLbSwCJl8IJOZubuNzn1p0MiQlaI34HXzzY47nDiL8wiqHBrbrampu6OBOM6bakQvSOzOJ8sjxPUMEr3SOa13c4nm7rZblMND0TaeCOFl8MbAxtzc2AsLnmos3WqYvmBELWxd0ZHF2GKN9xA6QXu7GQfY+x4p50bpNz4mGUBslrSNabtDwSHAHlcFNcc2gqUpxV2PE5xNI5ghRtmrDQQem9rfPiv1cE4VWkgxjne5aTnuyBOdlGKbW2TuXOnp3McQLiCqbe5IAa5wtmWuGdtxS5UYf7pMdQxWIhfhSavvYnbZMl5NJRdsZa5BBBBG8EcQkJKwXSZrU+NNp3RinLMsr2E6agIlD3Pc8ji7f4S45ZlOpnTWaxcGuTJRctykIqHdF6/EQcL3Nva9gDu6bi28+FIUMOAl1yS7M5WGXIXO9JPrl79BQmV4PtRme9w8PkKXOMYLO90vf/RpoqU2qa2bEtoUWDQk45Rsv1mRl/nKztdaO2qG2iKnqj89Gs4hc+Ox6J7g1tH3LR9IqPO2+pWB2OJzruqm/rqBa4j7kofgVH+4cFPOxy313VTf11ixnype+Y2G5dYfbgm3WGJ2DGw5Y2uNt4LTf59y9xdzK8tbpeOEN7abMke2K53BzwcPhtbwLlYWqm+FLZ/kc4tdpFEa76GZd8zW4cTiTlburnhuz6OIUKBWi9dNUG1NG+Nxs5p7ZTvtbuvcutwdu6Dms8VVM5jy1wIc0kOB3gjeF28JUunF7oTVjrdCeNc3R2ROW4Sckrko0V0QARoWQKhDiVcMXUq4Yky7xdbCzV0uAjV1sAMldQtu4DpXBTpqzo109SxjQTc8M8t5+a6rN2V2GKuzRez2l7Xo2BvEguP7zipICmLVGox0cTmjKzwOpssjR8zU9C/8AZXm6jeZmpoqTblU+sxN/7h/fwxi1/lqs9Vn/AHdSnlUwedYpbto0oXVvaLZREvvzMjWeQNAUL0C+1XAeU8R8EjV1sMuxERLma+uk2sOIm+Vt3TzuvIytF8zkujXhaXTfQzLFU+ovV0jZGlrxcfODwIPAqH6ep5YvZEuZua8bj0O5O8qlPqzpRSTtc0h1iCLEHMEdSbTcqbuhNWdGsrMo6r1XDpJJRMWuubCziSHXJaCBa2ZydzUl0TL2qFrLk4Ra5Nyeknmn7TGqQN3QOt+oT5Cd/UVD6+nliJDgTblfyLfTqwv0ZhqU5yW90h5q6sPY5t8nAg9RyTI7QbA0MFQ4tbazcDwDhLnN3m297+rEbLwHShCH/FhY778Mxa+W/LPj8yZJRluLgpQ2JWdJdPBcHSSiza9ztwJ6gSuJK8g55dG5MUkL4LJS7SfSknaS6VFnaTKdNGaLmmIs1wB6CSR0N49e5LdRLcsqDeiHqikdK8Nb3zy/9qytHUzYYwwcN56VF9A0TaduY7rgOXSTxcnU6TCyVVOrtsPp1IYd6asa9rM/3pnHMxD/AFWLPQV27TtIYtGyN5uj840/UqSaUiUHCyZ0KFXipyFtdB9yaP8Ai6n/AHL1OOx0dnW9VP8A11Cddx9yaO+Kqf8AdSqbdjmc63qp/wCuubjPky98zdT3RcpZdQHbY+2jMt/qiL5g8/UrCKrnbkfva3pqI/oSLh4df5o+Zpk+yQyi211DaE0z42SPwGNsznG4aRa7m27pwHG6lGldn/8AxHRVLVxNaKs08bpABYT9zx/6mV78d3K1NaPonSyMjYLue5rGj9ZxsPKtcaE0eIKaGFu6KKOMdOFoF/mXo4xSldbmSTsrGTJ6cscWuBBBIIIIIIyIIO4rzuWltd9nUdZeWINZUWzJHcy24P5Hk7w34Z+1n0K+lndHIxzHDMtcLW+Cdzm8iMlpjO7sylhnKK6CAKaAC6DTyXC92jTe474+v6kG7EG+VFFvSlTvPWUlGc0ue4VsKkoIgUYVlsBgVlanwjR+i6iuflLMDTUoO+7vZvHUOP6p5qOakaourJruOCCIdsmlOTWRtzcb87A2Xq141pbVytZCMFLTt7XTs3dzxe4e6da/VbpWepLM8q+oyKtqXNsyd96aX4MnnpVKsaiWzE/emm+DJ56VSsBcOt8yQ9JWRnba5+N5+qPzbVGNFn1+L4xn0gpNtf8AxvP1ReaaorQuAka43sHAm3IEXsutQdoR8kJnzNJUsj5BibuvldetlLKfc+E+hQWLa1SMaGtE9gLD1qPh/ESjdtdONzJ/Fxf+RdiVaPJo4Cw076xZY2jaR7XguwkWO6/1hONZAXMIFgTuJ4KrWbdYR+SmP7sQ/nXcm3uHhTzfKj9Kxzk3K+h0aUFGm4NMnQ0JJxe3wFeul0SBcSYXg23jdv5quP8AnvH72l8ZGPqRt27s96vPXM37CM6kpKzDToU4SzJNMl+ntRI6gABxbhvYOu8C/uSTiHhsorVbI3+0e0/vHyOH1pF+3YcKQ+P/APrSTtuh96Dx5/8AGqqc1zGunDwkq0FoSqpKUQxNYXB5cXuLTkTcgi+/hfoTdrFqK+rqe2vswFrW2DhwvxtfimF+3WQexo2H+M6/0E31O3ua/wCCRjrlf9lBSak3cpKksqsic6N2e08WdwTzILj8+XzKV01K1hAYCAN9sNnZHNxOZt0c1SR26zH82i8ZJ6F7IdvE5FhTwD956pUWazzF6OeN80V9Cwa6laXuPbDm5xyaLZk8V430o927wKvJNrczr+sQg9ctvpLyybVZ/wBDB/q/bXShiYJWucmWDqtt2Q+bRnltKW3uHOZY9ThcKrwn/Tmu0tVF2t8cTRcOu0SXBHwnkfMo+EjEVFOV0dDDU3ThaR7Neh9x6N+IqP8AdzKZdjsM63qp/wCuofr6PuTRn7PP/u5VMOx231vVT/11yMb8mXvmdCn3kXOq525Ovo+Mf9w3zcisUu6FH9ZtGsqH0zJG4miV0mE7iWxuDbjiLuBt0LhYeVqqZpkuyyAbINQn4xWztwtAPaGne4uFu224CxNud78Be8mDIdSbiQ1pJIAAzJsAAOJPAIzrBDYFrw+4BGDugQd1juXoMM5VJNpGCpJJXY4qN6x6oU9TB2ucGRtzgc43fFf9G+2IDoJKXl1l9yAOk5ryTaVc/e76l0lhZS7xkniUl2Nyk9a9ls9KS6P12PgR7IdYUKkhLTZwIPIhabdVHoKYNMasU0/s4wDzblmmfD1I7a/kMMVCXfVvwZ/IS1LLheD4eoqzK/ZfHn2t9uhM1RsxkHsXg94elKlmXei/tf8AFzQnGW0l9/2Qeq3nrPlSLQpwzZnMfZODf3SU5UWy1nt5HHoAaweUlJbbekW/oy+iWrX3RXbGk7lKNV9Rpqp47khvEnIAKwdF6lU0NiWg/wB8SfqspPBVtY0NYA0DgAtMMPVlvovUz1MTCHd1foJaS0PHR6GqYY+NPJiNvZHAVQCvLWvSF6GoHOGQf5SqMS69JUrJEw9SU7ykaI2XH7003VL5+VS66huy4n/hNP8AxfPyKXC683Xf+SR0kuyig9tOi5GaVdI5pEcrI3Md7U4WBjhfdcFu7pChAWuKmAOFnAEciAR4CvC7RjBuZGOprR9SasbkSjl2KKF+ZlkBdBh4A+Bag9QDkPAEYo0f/oPw+v8ARfgrqZgFO/g13ySlWUMp3RyH9x3oWmxSdJ8KMUvSfCrfHvw+v9E4C6ma4tF1H6GXxT/QvQzQdQfzefxUnoWjfUvSi9SBH46Xh9ScGPUz0zVyq97VHipPQlRqrVH82n8W70K//UQRiiCPx0/CTgx6lBjU6sP5tN8i3lXTtRatwsaWQ/JB8N1fgowuxSBRYyfRE4UepnR2zOvv3NO8jhd0Y8rl2zZlpH3ufGQj+daKFKOS69Tjkj8VN8kDJHqZ/j2Y6RP5AeNh+2lxsn0ifyTO/NF9pX4IBySjIwrLET6Iq4xKEZsf0h7iIdczPqXpp9i9c4gOMDRxJlJt3mtN1e4YjATfiJi8qM47bdCikNBTtdiEVK5uIi2ImVznG3C7ick7djwM63qp/wCukuyQ/C6X4h3nClex231vVT/10vFO+Hd/4/Jen3kXIQeage1bSklPBE6N7mPc9zQ5psQMIJseGQ+dT2wVZ7bv8Cm+Nf8AQC4uFV68ffI1VH2WV7pTXCrqIxHNPI9g9qSAD8KwGI9d1Ymg6l3aIw0E2jZuBPtQqisro1Wmjip2YnMu5jSfXGCwwiw3/wB3XsMFZNnHxXdRKtWNFsljc6Vrrh1gCXNysDuFr7z4F1rFosRhhhY8kkghuJ2VsjxsldE6yU7QQ6WJufGSPlzxL1T62UoP+NCeqWL63Jsqk1UuthCUXD+SKiCf9DL8h3oUr0foOJ0LO2MOItBcCXAh1sxa+S4GuNL+mgHXPD9pLN1soyPwqmH8eL7SFSvNroXp0436kV0/oeVs7hBDI5lm2IDiLkZgHrXn0Zomd00YkhlDC4B5LSAG8bngpdJrhSD86pvHRfaSH/zWkuPuylH8aL7SusTPLYq6cc3MVOhaZzpIww42NBOcnthdpaSbH/0odFo2fjBID8EqWy690AH4bTA8B26P7SY5teKT37B49n2kKFWet39yVopWyo9WrmhLmQ1EbsgMAddvusW45nIIaw6Ka2na+KLBJjsWteX2BDt5vbgN3NeKDXqjvZ1ZBhO/1xrv5glNL66Ub4w2OqgtixEBzW5557+ZJ76XxKvxGr7I1QjwL21IXrHK5tPK14IvG/f1FVaFaGtemKeWneGzxF4a7CA8EnLNo6/QqvVsXJOSsw4ZNRd0aB2Vn71U/XN56RTAEqHbKfxTB8Kbzz1MQvK4j5kjqR7qPWVwWLtBUeooR7SiMC9CJHKg5mIep0fqdLoI5SZ2Iep10IUqjTFFAzMS7Sj7SEojV8oMzE+1IdqSiCOUl2cdrXWBGgrJIFwsK6sggrqwAWQRXRqXRCgOyQ/C6X4h3nClOx4dnW9VP/XSfZH/AIXS/EO84V12Pjfw0je0U5tzb6/i+o95NrxcsO0vepan3lcue6rHbd/hU3xkv0Wq0Wd5RbaLqg6vp2iNzWyROLmYrhrgRZzSRu4G/QuLhmoVVKRpnqrIoAIWClL9ltePaR+NYkzs3rR7WPxrV3FWp+JfczZJdCMlC6kn/Lms5R+MHoQGzmr/AOl4z/0rcaHiROHLoRohdAqRnZ5VcTF8s/ZQGoFRzi+U77CnGp+JE4cuhH2C5A55Inx2Nv7zzU9GxGvPGn8a77CVZsQr/dU/jH/YThZXbm8155aX3J7ynT9mlQCQXw3BIOcnA29wiGzOf9JD/qfYSePT6jOHLoV7iIS8VRZTaXZRM437dEO9IfqRs2QTH84j+Q9Tj0+oeHLoQ9s3/wCLiQqeM2NS++Y/Fv8ASvbTbFXkgPqm242iN+9d6rx6fUnDl0Jtsmz0TD8KbzrlM7Jt0FoplLTxwRXwRtwi+85klxPMkk99OOJcurJSm2h6TSseu6NEgqJiA0EEFcAAjCCCKIBAI0FdbgDQRoJyIEgjQRIEgjQUAEjQQUIBEggiQoHsj/wul+Id5wrrse32NYeXqfwev3CCCbXbWHuv4/KLU1eZczO5cW8BYjqPBKuQQXFqK02kalsmN1RGmuVoRIIRHoSMYXJhCJBWLAbEOSKaAWQQUCPNNrc9z2t7WzunBt7u48bL3V2n3xzFgY0gBudzfMA7kEFvWIqcNu/NGR0YZ0rchmeLkk8ST4c1zgCCCxXNQYYlY4gggiA9DWpaMIIKFT1tC7xIIICz/9k="/>
          <p:cNvSpPr>
            <a:spLocks noChangeAspect="1" noChangeArrowheads="1"/>
          </p:cNvSpPr>
          <p:nvPr/>
        </p:nvSpPr>
        <p:spPr bwMode="auto">
          <a:xfrm>
            <a:off x="155575" y="-738188"/>
            <a:ext cx="2828925" cy="1552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4825" name="AutoShape 9" descr="data:image/jpeg;base64,/9j/4AAQSkZJRgABAQAAAQABAAD/2wCEAAkGBhQSEBUUEhQUFRUUFBUUFBQVFRQVFRUVFRUVFBUVFRQXHCYeFxkkGRQUHy8gJCcpLCwsFR4xNTAqNSYsLCkBCQoKDgwOGg8PGiwkHyUsLCksLCwtLCwvMCwqLCkvLDQsKSwsKSkuKSksLC4sKSwsKSwpLCwsLCwsKSwsLCwsKf/AABEIAKYBLwMBIgACEQEDEQH/xAAcAAAABwEBAAAAAAAAAAAAAAAAAQMFBgcIAgT/xABUEAABAwICBgIJDQ4EBgMAAAABAAIDBBESIQUGBzFBUWFxCBMigZGTsbPRFCMyQlJUcnOSobLB0iQlNDVDRFNidIKDwsPwM6KjtBUXY2TT4Rbj8f/EABoBAAIDAQEAAAAAAAAAAAAAAAEDAAIEBQb/xAAzEQACAQIEAwYGAgIDAQAAAAAAAQIDEQQSITETQVEiMlJxofAUM4GRsdFh4SNCYsHxFf/aAAwDAQACEQMRAD8AvGyCJBVIGgiQUuQNEgiug2QNBBBG5AI0V0ahAIIIIkAgggoQJBBBVZAIIrorqrdglAdkl+GUvxDvOFezsat9d1U3lnXi7JH8LpfiHecK9vY1b67qpvLOi+6Bl4rl7w0EkgAAkk7gBmSUdk1a2PtQVR5U0/mnJN2VIRW7d6ZryI4JpGg2D7sYHdIac7ddkm3b5T8aaf5UZ+tUiUSblCXozbzScYKkd6I/zpVu3Wh4xVI/ciP9RUOjRyIhfbduFB7moH8Nn1PSzNtWjz+nH8L0OWfrrppQ4aIaCG2bR3u5R/BelW7YdGn8s8dcMv1NWeSVzORwvbpU4aIaQg2qaMfuqmj4bZGfSaF2/afo0G3qtmXJshHhDSCsykoB6HCQdDTjdpWjT+dx98SDytSjdomjj+eQ99xHlCzTjXN1OCgGnG696PO6sp/GtHlK9VJrNSSuDYqmB7jua2WMuPU0G5WWcSNrjfLfwI3g8wqPDohrhFZN2rdY6Wjp5Hm7nwRPcebnRtJPhunJYpJJtBPFpjWmlpSBUTxxki4a490RzwjO3Smz/mZo333H4H/ZVIbSakv0pVYje0mEdDWtAA6lGLrqJNgbNMDaTo733F/m9CMbRtHe+4fCfQszkoro5SXNODaFo/35B8uy6Gv2j/flP4xqzDjRtBO66mUlzUA14oPflN45npSg1yofflN4+P7Sy6+Nw3gi+64I8q7ipnu9ix7uprj5FLEuaiGttH77pvHxfaXQ1opPfVP46L7SzPHq9VO9jTznqif6EsNT607qWfxTvQq3S5oOppVusdKd1TAf40f2l3/x2n/Tw+Nj9KzC/U2u40lR4p3oXiqNXqlns6eYdcT/AEKZl1RDVo0zAfy0XjGeldDSkJ/Kx/Lb6VktsRaACLHkRbyoW6B4FewLmtxXRnc9nym+ldCob7pvhCyMB1eBdAqZQXNcdsbzHhXSyOHldsmcNxI6iVOGTMTXskvwyl+Id5wr2djVvruqm8s6rXW3S8szYGyvL+1Me1jnEl2EuDsJJzIBvbrtwVldjVvruqm8s6pNWiEvBMmuzraNq/2ab6Dk9pg1+dbRdZ+zyfO2yycyIzA7erS2d7O4K2g7bI0F5le0OxSCwbhABDTYj2XI59CqwrQGxma2imANLvXpcVsNh3f6xGds8l0IaC6qut7DXU7Eoy4ljmNBJIBMhsOAvfPrXndsOGVnsG65vJmedlaGkdMRQNaZHWDn4BlfurE2PLIFFBpSGRwAcCSHFoPENtiLedri5T88rXyr7GfhvlJ/cqw7Dj7tvynj+VEdhrvdt8Y77CuFjgRcG48KNV4v/FfYtwn4n9ynIthxxDG7ueOGQYt3AOZZc1+w/d2lzybnFjfHa2WG2FvK91cqFkOJr3UHhvxP39ChajYnM0XLgBzMkY8oSR2J1PDP9+L0q/HQguDuQIHftn15fOumsAVuLHwr1/ZXhzv336fooSXY/Ujg7LeQ6LL/ADIzsdqBbGS1twC4mIgC+Z9mL9SvnCN/zriSIGxyNifnFvD/AHxU4kfCvX9kcKiWkvx+jP2sWzF1LSvn7cXhmE27XYFpc1l8YeQMzu6FBwtIbUYQNEVVuIYf9WP0LOLQlTs9h1PNbtGndSz97aT9mh821PN0y6jfiyj/AGaL6AT5ZcapB5mOM868aCqJdKVXa4ZX3mdYtY4g5DcbWS2rWzOqfUxeqIgyLtjTIJHtBLL90AwOxG4yy5rnX/WaqZpGpiZPK1jJSGtDjYCwNh4U3alV0j9KUmN73fdEfsnE+2HNdOGfTYErFyT7J6Fw7mBrd2YMhtvv7J/G48C88uyrR0YvI1oHNz3D5gQpPpLSrsRjisCAMchFw2+4AcXeRQbTUkzXSSY+5Y4NxE3kJIB3n2I6rBa4qUlq7IxynCM8sbt+bse6LVqhjPrNM1363agB14pSSV76dmEWbFGDzIJP+UNCGrUplgDnEk3Iud+RTt2sAIyw1Jvtq5gljq6bUdPf8jRVxTSWF4rtuW4o2kDdmCQV4H0VafYzxtHQJW/RIXsbrI31wZl0ZsGiMlzrbw3g42tu79rGzpoqp7dBHLa2NjXYTvFxuKvwqUdMqFOviXrmZFZtCV53VLO/20+Uon6v1eH/ABu6tvxusHcDhLMx0X76mpYBvXoe+LBis3lbiM7ISnTh/qi9JYirft7Fa/8AxzSI/OY/8/oSo0dpJgJ9URkD9ab6lM5aYuLcyG2JOE2N8rX6N+XTmkNKSmOMuaCXZW3cxvCaoQemVGd4mulfMRx2j6p7T6oZTy5XsRjuLXFsTL59ab6jZ/SyAF0JZcXvDIQDcn2rsuG4KSx17u3MbiEjS3urMLS15GK2eVrW8KdnQ8xb+96rwqe6jb09P6GPGYiDs2n6+pBKfY7Tyf4cpPMF5a4dbcJSx2Gs92fGH7CkGlKvtRa5gzNziBsRuGTtwv4E+ataxtqWDMEm9nDIOANjlwItu76lRTppSsmvI2YatCvpdp+f4K91j2QU9PSTzMfMXRROe0OezD3IucVmXPUFUVlp3Xz8WVf7PL9ErMZCzXujo2s7DZp78n1O8oVr9jXvruqm8s6qzWBvcxH4fzYVaHY3xgmuvfdTbiRxn5LNX7rGovFzrbzbrTFrh2uWhqI3Stja+ItMhu5rAbC5snhtKwe1b12BPhKgG0/XuOCN1MGCVz292D7FouDmBvzC5ybbsi6SIJS6l0J3VE9RzMUYYz5br2U20JrdRaOpREyUNs5xwAGaS5JN3OBDVTelNZZphYuIbwaO5aOpoyCa2uPE3W+CktW/fp+ASsy4tIbXoXmzojMAcTMbWNDXWIxWF75FNc+2OVry+OGMOOWJ13G3Lhkq0L0nLJuVuEm7u/3Bm5E8qdtdeScLmNvn3LG9XHqTbNta0ifzl46rDyBQ0uRK+VAuSl20vSB/OpflFJHaFX++pvlu9KjV0LqZY9AXZKGbSdIDdVTd95PlXsptrmkWH8Ic74VneUKF3QUyroG7LV0dt5qW2E0ccg6sJ/y5fMpzq7tjopjZ94HOOd7Fl+eIbvAs5lAOUy80C5qDaRUtk0NVOY4OaY22c0gg+uM5LN4KddXNdpacGN/rkLxhkidm1zepezT+gYxG2ppXYoXnum+2hd7lx4g81XPZ5ZBUNLovvUI/euj/AGeP6KflH9nx+9dH+zs8ikKwz7zIU7rXqDBU1s8o0jTRve+5iks1zDYDC67r3y5JLVvZRVQVtNOHwSxMmY9z45L2a11ybEC/eUQ2kfjar+N/kahqBpB7NJUrWPc0OqImuDXEBwLwCCBkQtkFKy1I7GhX0wD39Li49+ybKzVqKRxc5tybXzte25PVR7M97yJkq9Iy43tiF8IFgBcm+7LiL7+S6NO7W/LmeexEuHNuzvd7b9RwoaBsTA1gsBwXpwLz6Nnc9l3izgSCCLEWNty9RVZ3UmmWp5ZwUlz6jLUauMc4nPMk2ytc8bW3pzpqcMYGjcBYd5Rqi1okklfEHRtPbJWNeWl4GB7mhpaHDurN58FJ6UHA3E7EQAHOthxEbzhvl1IcbPePQa8M6dpPnt5AkjxCybDog39m+2QIJFrcr71766Usie5uZax7hfmGkhVNpDXGvpnRiSugeXCN+GOFj2nEGuw4mtFt9r3Vo086u0nbqVSknaMrX6FtBmXPgkqmnuMsj3vrXojOXDju3b0xa0aSkpqZ0uMXxNbm1tm4ngXHPI8d/QrRbuIdNNWPUykdiu57jnf2LdwbYC4z35r1vbla17778rZ/30pj1d1iNRJJwYD3IOG4u84Rcb+5LfB3y/4M729KtJu+ot0lDYbK6nxcLAb7hpBsQdx6SCkoaVzMwc25sya2xGe4f3mm/XTTskHaxG9jMQeSXGMexdE0Wx5HJ7jYcugrxak6xvqnTte7F2pwAcAwBxLpRcFgAIwtZzzv0K6ndZWBUXFcVcv/AAkddplldRyx4ZGiVj43GwLmnMOy55FVjV7NoWusKiQbiMcViQRcbjvsrJnkFHQ1dRG1pkYXvAdctvZvC/TwVS6R2n1cxOIQgEWs1mQytcXJsbcVxZ08QpNRlpdnqqdSlKKk1ukyL7QtFsp3QxslEpAkc42w4SXAYSP3b99TzsbHZ11yBlTeWdQTX3ShqGU0jmMa7DKw4BbFZ4OI9PdW7ynfY2767qpvLOhUco0u3v8A2R2vpsXc5+RsRks2a6P+6Klzsz24tz6Dby3WkSAs9bVI2trKrDaxla7L9ZrXH5yVioyzSuWWzIG+Vc9sSbggAuohYoX5LkuRIWTAHJQXWFDChYhxZAldWREI2AchGEdkAFLBAUAusKMNUsC5yVItS9PiGQxzZwSjBIN+R425jeo84IRGxVJwzKxaLszTurOmoKehgjxlwZGGhwacxc2PgsnSbW6mbvkGe4WOagOoehZKmjZhkGECxvkR0DqUifs7DicUxLcsItmDxu7iuNKTzO5qyU+ZUG0wffaq+MH0GLyaj/jOj/aYfONXv2mD771Q5yDzbOfQvPq5AItLUjGvDx6pgs8Bw/KNyIdmD4etdmGiSMbRpSshzDuix8oPl8Kb305xXaSDmMgNxtle45J6eLjvKD62azyUhPDPK8YfdpZcH/EafZZHo6RZaaLb0RzsXRWZS93JLTx2GaVKadWdMiqpxKDcFzwDhwEhriAS25sbDmnW6kr31M8UoqyGqbRRLiRI9udwA2Igd8tunKCOwAvfmeZTBR6zh3bXPkja2KeWHDhOImPd3V+PUnnR1cJomSN3PaHDqKmZO6XLcu1K13K/1FKmEOY5pGTgQeoixUHZsjo+2BxEpwkEAvOHI7jn0BTqSQNBJ3AXPeXAr2YSTYWBObvm3b0VNxDCjKesXb6nbQvBpzQ7KmExSXLSQct92kOB8IXvBXj0ppAQsxH3TW8Ta5tfLkrQTckluZZyUY3Y2aD1ZZTXDHOIJBOK3AW336B4E9FIzzujfE1+D1zHYNNyMIJv0i1s+kBLlWfUW223mvddfIj+suq0VXh7a2+C+GxNxe19xHIeBJ6u6rxUmPtTbY7XzNza9t5PM+FLay6ZkgwdqYJHOdbCThvcG1ncDdO7nAgEcRmDmQ4ZEKyqK+XmTLPh5k+ze2/ly+o0a3ZaIrelh/kCz6AtBa4/iarPMO+mxv1LPzGk3Nt2/v7lmfPzZ3KStCPkhDWkfc9L/H+kxWL2N2+u6qbyzqu9ah9zUv8AH+m1WJ2N2+u6qbyzrDi/ly98zSi7SFRW2vRro6kPw2jljZhI3Yo7tdfpzb4Qr0UO2lassq6GSxHbGWfHf3QyczvjhzAXLw7cZqTWg1bNGbQEZYlJGYTa27eugF34oSxENXWFLdrXNkxRK3EsKBC7K4JVspW5zZDCjujKmUlxIo2opUGFUe5YUAXS5C6CtYBy4ZLloXbly1BoKNCbF3fcJ+Ge8rBxKAbGoC2gLj7aQgd4D0qf3Xn6vffmPkZy2om2l6o8Q9pHi2Jp1OkvpKkJ99Qedap3te0DE0TVVndtfO1l8WVsHuepqgGp34wpP2qDzrF1ac1NJimaxcMlDdN6DfO6RszQWEZP5c28xfoyupmuHxA7+Vj1FXd000SSumiMauaLbSwCJl8IJOZubuNzn1p0MiQlaI34HXzzY47nDiL8wiqHBrbrampu6OBOM6bakQvSOzOJ8sjxPUMEr3SOa13c4nm7rZblMND0TaeCOFl8MbAxtzc2AsLnmos3WqYvmBELWxd0ZHF2GKN9xA6QXu7GQfY+x4p50bpNz4mGUBslrSNabtDwSHAHlcFNcc2gqUpxV2PE5xNI5ghRtmrDQQem9rfPiv1cE4VWkgxjne5aTnuyBOdlGKbW2TuXOnp3McQLiCqbe5IAa5wtmWuGdtxS5UYf7pMdQxWIhfhSavvYnbZMl5NJRdsZa5BBBBG8EcQkJKwXSZrU+NNp3RinLMsr2E6agIlD3Pc8ji7f4S45ZlOpnTWaxcGuTJRctykIqHdF6/EQcL3Nva9gDu6bi28+FIUMOAl1yS7M5WGXIXO9JPrl79BQmV4PtRme9w8PkKXOMYLO90vf/RpoqU2qa2bEtoUWDQk45Rsv1mRl/nKztdaO2qG2iKnqj89Gs4hc+Ox6J7g1tH3LR9IqPO2+pWB2OJzruqm/rqBa4j7kofgVH+4cFPOxy313VTf11ixnype+Y2G5dYfbgm3WGJ2DGw5Y2uNt4LTf59y9xdzK8tbpeOEN7abMke2K53BzwcPhtbwLlYWqm+FLZ/kc4tdpFEa76GZd8zW4cTiTlburnhuz6OIUKBWi9dNUG1NG+Nxs5p7ZTvtbuvcutwdu6Dms8VVM5jy1wIc0kOB3gjeF28JUunF7oTVjrdCeNc3R2ROW4Sckrko0V0QARoWQKhDiVcMXUq4Yky7xdbCzV0uAjV1sAMldQtu4DpXBTpqzo109SxjQTc8M8t5+a6rN2V2GKuzRez2l7Xo2BvEguP7zipICmLVGox0cTmjKzwOpssjR8zU9C/8AZXm6jeZmpoqTblU+sxN/7h/fwxi1/lqs9Vn/AHdSnlUwedYpbto0oXVvaLZREvvzMjWeQNAUL0C+1XAeU8R8EjV1sMuxERLma+uk2sOIm+Vt3TzuvIytF8zkujXhaXTfQzLFU+ovV0jZGlrxcfODwIPAqH6ep5YvZEuZua8bj0O5O8qlPqzpRSTtc0h1iCLEHMEdSbTcqbuhNWdGsrMo6r1XDpJJRMWuubCziSHXJaCBa2ZydzUl0TL2qFrLk4Ra5Nyeknmn7TGqQN3QOt+oT5Cd/UVD6+nliJDgTblfyLfTqwv0ZhqU5yW90h5q6sPY5t8nAg9RyTI7QbA0MFQ4tbazcDwDhLnN3m297+rEbLwHShCH/FhY778Mxa+W/LPj8yZJRluLgpQ2JWdJdPBcHSSiza9ztwJ6gSuJK8g55dG5MUkL4LJS7SfSknaS6VFnaTKdNGaLmmIs1wB6CSR0N49e5LdRLcsqDeiHqikdK8Nb3zy/9qytHUzYYwwcN56VF9A0TaduY7rgOXSTxcnU6TCyVVOrtsPp1IYd6asa9rM/3pnHMxD/AFWLPQV27TtIYtGyN5uj840/UqSaUiUHCyZ0KFXipyFtdB9yaP8Ai6n/AHL1OOx0dnW9VP8A11Cddx9yaO+Kqf8AdSqbdjmc63qp/wCuubjPky98zdT3RcpZdQHbY+2jMt/qiL5g8/UrCKrnbkfva3pqI/oSLh4df5o+Zpk+yQyi211DaE0z42SPwGNsznG4aRa7m27pwHG6lGldn/8AxHRVLVxNaKs08bpABYT9zx/6mV78d3K1NaPonSyMjYLue5rGj9ZxsPKtcaE0eIKaGFu6KKOMdOFoF/mXo4xSldbmSTsrGTJ6cscWuBBBIIIIIIyIIO4rzuWltd9nUdZeWINZUWzJHcy24P5Hk7w34Z+1n0K+lndHIxzHDMtcLW+Cdzm8iMlpjO7sylhnKK6CAKaAC6DTyXC92jTe474+v6kG7EG+VFFvSlTvPWUlGc0ue4VsKkoIgUYVlsBgVlanwjR+i6iuflLMDTUoO+7vZvHUOP6p5qOakaourJruOCCIdsmlOTWRtzcb87A2Xq141pbVytZCMFLTt7XTs3dzxe4e6da/VbpWepLM8q+oyKtqXNsyd96aX4MnnpVKsaiWzE/emm+DJ56VSsBcOt8yQ9JWRnba5+N5+qPzbVGNFn1+L4xn0gpNtf8AxvP1ReaaorQuAka43sHAm3IEXsutQdoR8kJnzNJUsj5BibuvldetlLKfc+E+hQWLa1SMaGtE9gLD1qPh/ESjdtdONzJ/Fxf+RdiVaPJo4Cw076xZY2jaR7XguwkWO6/1hONZAXMIFgTuJ4KrWbdYR+SmP7sQ/nXcm3uHhTzfKj9Kxzk3K+h0aUFGm4NMnQ0JJxe3wFeul0SBcSYXg23jdv5quP8AnvH72l8ZGPqRt27s96vPXM37CM6kpKzDToU4SzJNMl+ntRI6gABxbhvYOu8C/uSTiHhsorVbI3+0e0/vHyOH1pF+3YcKQ+P/APrSTtuh96Dx5/8AGqqc1zGunDwkq0FoSqpKUQxNYXB5cXuLTkTcgi+/hfoTdrFqK+rqe2vswFrW2DhwvxtfimF+3WQexo2H+M6/0E31O3ua/wCCRjrlf9lBSak3cpKksqsic6N2e08WdwTzILj8+XzKV01K1hAYCAN9sNnZHNxOZt0c1SR26zH82i8ZJ6F7IdvE5FhTwD956pUWazzF6OeN80V9Cwa6laXuPbDm5xyaLZk8V430o927wKvJNrczr+sQg9ctvpLyybVZ/wBDB/q/bXShiYJWucmWDqtt2Q+bRnltKW3uHOZY9ThcKrwn/Tmu0tVF2t8cTRcOu0SXBHwnkfMo+EjEVFOV0dDDU3ThaR7Neh9x6N+IqP8AdzKZdjsM63qp/wCuofr6PuTRn7PP/u5VMOx231vVT/11yMb8mXvmdCn3kXOq525Ovo+Mf9w3zcisUu6FH9ZtGsqH0zJG4miV0mE7iWxuDbjiLuBt0LhYeVqqZpkuyyAbINQn4xWztwtAPaGne4uFu224CxNud78Be8mDIdSbiQ1pJIAAzJsAAOJPAIzrBDYFrw+4BGDugQd1juXoMM5VJNpGCpJJXY4qN6x6oU9TB2ucGRtzgc43fFf9G+2IDoJKXl1l9yAOk5ryTaVc/e76l0lhZS7xkniUl2Nyk9a9ls9KS6P12PgR7IdYUKkhLTZwIPIhabdVHoKYNMasU0/s4wDzblmmfD1I7a/kMMVCXfVvwZ/IS1LLheD4eoqzK/ZfHn2t9uhM1RsxkHsXg94elKlmXei/tf8AFzQnGW0l9/2Qeq3nrPlSLQpwzZnMfZODf3SU5UWy1nt5HHoAaweUlJbbekW/oy+iWrX3RXbGk7lKNV9Rpqp47khvEnIAKwdF6lU0NiWg/wB8SfqspPBVtY0NYA0DgAtMMPVlvovUz1MTCHd1foJaS0PHR6GqYY+NPJiNvZHAVQCvLWvSF6GoHOGQf5SqMS69JUrJEw9SU7ykaI2XH7003VL5+VS66huy4n/hNP8AxfPyKXC683Xf+SR0kuyig9tOi5GaVdI5pEcrI3Md7U4WBjhfdcFu7pChAWuKmAOFnAEciAR4CvC7RjBuZGOprR9SasbkSjl2KKF+ZlkBdBh4A+Bag9QDkPAEYo0f/oPw+v8ARfgrqZgFO/g13ySlWUMp3RyH9x3oWmxSdJ8KMUvSfCrfHvw+v9E4C6ma4tF1H6GXxT/QvQzQdQfzefxUnoWjfUvSi9SBH46Xh9ScGPUz0zVyq97VHipPQlRqrVH82n8W70K//UQRiiCPx0/CTgx6lBjU6sP5tN8i3lXTtRatwsaWQ/JB8N1fgowuxSBRYyfRE4UepnR2zOvv3NO8jhd0Y8rl2zZlpH3ufGQj+daKFKOS69Tjkj8VN8kDJHqZ/j2Y6RP5AeNh+2lxsn0ifyTO/NF9pX4IBySjIwrLET6Iq4xKEZsf0h7iIdczPqXpp9i9c4gOMDRxJlJt3mtN1e4YjATfiJi8qM47bdCikNBTtdiEVK5uIi2ImVznG3C7ick7djwM63qp/wCukuyQ/C6X4h3nClex231vVT/10vFO+Hd/4/Jen3kXIQeage1bSklPBE6N7mPc9zQ5psQMIJseGQ+dT2wVZ7bv8Cm+Nf8AQC4uFV68ffI1VH2WV7pTXCrqIxHNPI9g9qSAD8KwGI9d1Ymg6l3aIw0E2jZuBPtQqisro1Wmjip2YnMu5jSfXGCwwiw3/wB3XsMFZNnHxXdRKtWNFsljc6Vrrh1gCXNysDuFr7z4F1rFosRhhhY8kkghuJ2VsjxsldE6yU7QQ6WJufGSPlzxL1T62UoP+NCeqWL63Jsqk1UuthCUXD+SKiCf9DL8h3oUr0foOJ0LO2MOItBcCXAh1sxa+S4GuNL+mgHXPD9pLN1soyPwqmH8eL7SFSvNroXp0436kV0/oeVs7hBDI5lm2IDiLkZgHrXn0Zomd00YkhlDC4B5LSAG8bngpdJrhSD86pvHRfaSH/zWkuPuylH8aL7SusTPLYq6cc3MVOhaZzpIww42NBOcnthdpaSbH/0odFo2fjBID8EqWy690AH4bTA8B26P7SY5teKT37B49n2kKFWet39yVopWyo9WrmhLmQ1EbsgMAddvusW45nIIaw6Ka2na+KLBJjsWteX2BDt5vbgN3NeKDXqjvZ1ZBhO/1xrv5glNL66Ub4w2OqgtixEBzW5557+ZJ76XxKvxGr7I1QjwL21IXrHK5tPK14IvG/f1FVaFaGtemKeWneGzxF4a7CA8EnLNo6/QqvVsXJOSsw4ZNRd0aB2Vn71U/XN56RTAEqHbKfxTB8Kbzz1MQvK4j5kjqR7qPWVwWLtBUeooR7SiMC9CJHKg5mIep0fqdLoI5SZ2Iep10IUqjTFFAzMS7Sj7SEojV8oMzE+1IdqSiCOUl2cdrXWBGgrJIFwsK6sggrqwAWQRXRqXRCgOyQ/C6X4h3nClOx4dnW9VP/XSfZH/AIXS/EO84V12Pjfw0je0U5tzb6/i+o95NrxcsO0vepan3lcue6rHbd/hU3xkv0Wq0Wd5RbaLqg6vp2iNzWyROLmYrhrgRZzSRu4G/QuLhmoVVKRpnqrIoAIWClL9ltePaR+NYkzs3rR7WPxrV3FWp+JfczZJdCMlC6kn/Lms5R+MHoQGzmr/AOl4z/0rcaHiROHLoRohdAqRnZ5VcTF8s/ZQGoFRzi+U77CnGp+JE4cuhH2C5A55Inx2Nv7zzU9GxGvPGn8a77CVZsQr/dU/jH/YThZXbm8155aX3J7ynT9mlQCQXw3BIOcnA29wiGzOf9JD/qfYSePT6jOHLoV7iIS8VRZTaXZRM437dEO9IfqRs2QTH84j+Q9Tj0+oeHLoQ9s3/wCLiQqeM2NS++Y/Fv8ASvbTbFXkgPqm242iN+9d6rx6fUnDl0Jtsmz0TD8KbzrlM7Jt0FoplLTxwRXwRtwi+85klxPMkk99OOJcurJSm2h6TSseu6NEgqJiA0EEFcAAjCCCKIBAI0FdbgDQRoJyIEgjQRIEgjQUAEjQQUIBEggiQoHsj/wul+Id5wrrse32NYeXqfwev3CCCbXbWHuv4/KLU1eZczO5cW8BYjqPBKuQQXFqK02kalsmN1RGmuVoRIIRHoSMYXJhCJBWLAbEOSKaAWQQUCPNNrc9z2t7WzunBt7u48bL3V2n3xzFgY0gBudzfMA7kEFvWIqcNu/NGR0YZ0rchmeLkk8ST4c1zgCCCxXNQYYlY4gggiA9DWpaMIIKFT1tC7xIIICz/9k="/>
          <p:cNvSpPr>
            <a:spLocks noChangeAspect="1" noChangeArrowheads="1"/>
          </p:cNvSpPr>
          <p:nvPr/>
        </p:nvSpPr>
        <p:spPr bwMode="auto">
          <a:xfrm>
            <a:off x="155575" y="-738188"/>
            <a:ext cx="2828925" cy="1552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828" name="Picture 12"/>
          <p:cNvPicPr>
            <a:picLocks noChangeAspect="1" noChangeArrowheads="1"/>
          </p:cNvPicPr>
          <p:nvPr/>
        </p:nvPicPr>
        <p:blipFill>
          <a:blip r:embed="rId4" cstate="print"/>
          <a:srcRect/>
          <a:stretch>
            <a:fillRect/>
          </a:stretch>
        </p:blipFill>
        <p:spPr bwMode="auto">
          <a:xfrm>
            <a:off x="4795838" y="4393702"/>
            <a:ext cx="2349544" cy="1951848"/>
          </a:xfrm>
          <a:prstGeom prst="rect">
            <a:avLst/>
          </a:prstGeom>
          <a:noFill/>
          <a:ln w="9525">
            <a:noFill/>
            <a:miter lim="800000"/>
            <a:headEnd/>
            <a:tailEnd/>
          </a:ln>
        </p:spPr>
      </p:pic>
      <p:pic>
        <p:nvPicPr>
          <p:cNvPr id="34829" name="Picture 13"/>
          <p:cNvPicPr>
            <a:picLocks noChangeAspect="1" noChangeArrowheads="1"/>
          </p:cNvPicPr>
          <p:nvPr/>
        </p:nvPicPr>
        <p:blipFill>
          <a:blip r:embed="rId5" cstate="print"/>
          <a:srcRect/>
          <a:stretch>
            <a:fillRect/>
          </a:stretch>
        </p:blipFill>
        <p:spPr bwMode="auto">
          <a:xfrm>
            <a:off x="7278377" y="4416148"/>
            <a:ext cx="1717985" cy="1912084"/>
          </a:xfrm>
          <a:prstGeom prst="rect">
            <a:avLst/>
          </a:prstGeom>
          <a:noFill/>
          <a:ln w="9525">
            <a:noFill/>
            <a:miter lim="800000"/>
            <a:headEnd/>
            <a:tailEnd/>
          </a:ln>
        </p:spPr>
      </p:pic>
      <p:sp>
        <p:nvSpPr>
          <p:cNvPr id="13" name="Rectangle 1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Polarizers</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of Light</a:t>
            </a:r>
            <a:endParaRPr lang="en-US" sz="3200" b="1" u="sng" dirty="0">
              <a:solidFill>
                <a:schemeClr val="tx2"/>
              </a:solidFill>
            </a:endParaRPr>
          </a:p>
        </p:txBody>
      </p:sp>
      <p:pic>
        <p:nvPicPr>
          <p:cNvPr id="11" name="Picture 10" descr="Vertical.gif"/>
          <p:cNvPicPr>
            <a:picLocks noChangeAspect="1"/>
          </p:cNvPicPr>
          <p:nvPr/>
        </p:nvPicPr>
        <p:blipFill>
          <a:blip r:embed="rId2" cstate="print"/>
          <a:stretch>
            <a:fillRect/>
          </a:stretch>
        </p:blipFill>
        <p:spPr>
          <a:xfrm>
            <a:off x="2038568" y="1114880"/>
            <a:ext cx="3222173" cy="2265590"/>
          </a:xfrm>
          <a:prstGeom prst="rect">
            <a:avLst/>
          </a:prstGeom>
        </p:spPr>
      </p:pic>
      <p:pic>
        <p:nvPicPr>
          <p:cNvPr id="33803" name="Picture 11" descr="2D animation"/>
          <p:cNvPicPr>
            <a:picLocks noChangeAspect="1" noChangeArrowheads="1" noCrop="1"/>
          </p:cNvPicPr>
          <p:nvPr/>
        </p:nvPicPr>
        <p:blipFill>
          <a:blip r:embed="rId3" cstate="print"/>
          <a:srcRect/>
          <a:stretch>
            <a:fillRect/>
          </a:stretch>
        </p:blipFill>
        <p:spPr bwMode="auto">
          <a:xfrm>
            <a:off x="6271294" y="1114877"/>
            <a:ext cx="2278868" cy="2278868"/>
          </a:xfrm>
          <a:prstGeom prst="rect">
            <a:avLst/>
          </a:prstGeom>
          <a:noFill/>
        </p:spPr>
      </p:pic>
      <p:pic>
        <p:nvPicPr>
          <p:cNvPr id="35842" name="Picture 2" descr="3D animation"/>
          <p:cNvPicPr>
            <a:picLocks noChangeAspect="1" noChangeArrowheads="1"/>
          </p:cNvPicPr>
          <p:nvPr/>
        </p:nvPicPr>
        <p:blipFill>
          <a:blip r:embed="rId4" cstate="print"/>
          <a:srcRect/>
          <a:stretch>
            <a:fillRect/>
          </a:stretch>
        </p:blipFill>
        <p:spPr bwMode="auto">
          <a:xfrm>
            <a:off x="2067472" y="3839868"/>
            <a:ext cx="3181391" cy="2236916"/>
          </a:xfrm>
          <a:prstGeom prst="rect">
            <a:avLst/>
          </a:prstGeom>
          <a:noFill/>
        </p:spPr>
      </p:pic>
      <p:sp>
        <p:nvSpPr>
          <p:cNvPr id="9" name="TextBox 8"/>
          <p:cNvSpPr txBox="1"/>
          <p:nvPr/>
        </p:nvSpPr>
        <p:spPr>
          <a:xfrm>
            <a:off x="2753065" y="3365881"/>
            <a:ext cx="1876301" cy="461665"/>
          </a:xfrm>
          <a:prstGeom prst="rect">
            <a:avLst/>
          </a:prstGeom>
          <a:noFill/>
        </p:spPr>
        <p:txBody>
          <a:bodyPr wrap="square" rtlCol="0">
            <a:spAutoFit/>
          </a:bodyPr>
          <a:lstStyle/>
          <a:p>
            <a:pPr algn="ctr"/>
            <a:r>
              <a:rPr lang="en-US" sz="2400" dirty="0" smtClean="0"/>
              <a:t>Side View</a:t>
            </a:r>
            <a:endParaRPr lang="en-US" sz="2400" dirty="0"/>
          </a:p>
        </p:txBody>
      </p:sp>
      <p:pic>
        <p:nvPicPr>
          <p:cNvPr id="35844" name="Picture 4" descr="2D animation"/>
          <p:cNvPicPr>
            <a:picLocks noChangeAspect="1" noChangeArrowheads="1" noCrop="1"/>
          </p:cNvPicPr>
          <p:nvPr/>
        </p:nvPicPr>
        <p:blipFill>
          <a:blip r:embed="rId5" cstate="print"/>
          <a:srcRect/>
          <a:stretch>
            <a:fillRect/>
          </a:stretch>
        </p:blipFill>
        <p:spPr bwMode="auto">
          <a:xfrm>
            <a:off x="6271354" y="3871034"/>
            <a:ext cx="2278866" cy="2278866"/>
          </a:xfrm>
          <a:prstGeom prst="rect">
            <a:avLst/>
          </a:prstGeom>
          <a:noFill/>
        </p:spPr>
      </p:pic>
      <p:sp>
        <p:nvSpPr>
          <p:cNvPr id="12" name="TextBox 11"/>
          <p:cNvSpPr txBox="1"/>
          <p:nvPr/>
        </p:nvSpPr>
        <p:spPr>
          <a:xfrm>
            <a:off x="6484512" y="3401216"/>
            <a:ext cx="1876301" cy="461665"/>
          </a:xfrm>
          <a:prstGeom prst="rect">
            <a:avLst/>
          </a:prstGeom>
          <a:noFill/>
        </p:spPr>
        <p:txBody>
          <a:bodyPr wrap="square" rtlCol="0">
            <a:spAutoFit/>
          </a:bodyPr>
          <a:lstStyle/>
          <a:p>
            <a:pPr algn="ctr"/>
            <a:r>
              <a:rPr lang="en-US" sz="2400" dirty="0" smtClean="0"/>
              <a:t>End View</a:t>
            </a:r>
            <a:endParaRPr lang="en-US" sz="2400" dirty="0"/>
          </a:p>
        </p:txBody>
      </p:sp>
      <p:sp>
        <p:nvSpPr>
          <p:cNvPr id="15" name="TextBox 14"/>
          <p:cNvSpPr txBox="1"/>
          <p:nvPr/>
        </p:nvSpPr>
        <p:spPr>
          <a:xfrm>
            <a:off x="81120" y="1807828"/>
            <a:ext cx="1876301" cy="830997"/>
          </a:xfrm>
          <a:prstGeom prst="rect">
            <a:avLst/>
          </a:prstGeom>
          <a:noFill/>
        </p:spPr>
        <p:txBody>
          <a:bodyPr wrap="square" rtlCol="0">
            <a:spAutoFit/>
          </a:bodyPr>
          <a:lstStyle/>
          <a:p>
            <a:pPr algn="ctr"/>
            <a:r>
              <a:rPr lang="en-US" sz="2400" dirty="0" smtClean="0"/>
              <a:t>Vertically Polarized</a:t>
            </a:r>
            <a:endParaRPr lang="en-US" sz="2400" dirty="0"/>
          </a:p>
        </p:txBody>
      </p:sp>
      <p:sp>
        <p:nvSpPr>
          <p:cNvPr id="16" name="TextBox 15"/>
          <p:cNvSpPr txBox="1"/>
          <p:nvPr/>
        </p:nvSpPr>
        <p:spPr>
          <a:xfrm>
            <a:off x="83125" y="4493243"/>
            <a:ext cx="1876301" cy="830997"/>
          </a:xfrm>
          <a:prstGeom prst="rect">
            <a:avLst/>
          </a:prstGeom>
          <a:noFill/>
        </p:spPr>
        <p:txBody>
          <a:bodyPr wrap="square" rtlCol="0">
            <a:spAutoFit/>
          </a:bodyPr>
          <a:lstStyle/>
          <a:p>
            <a:pPr algn="ctr"/>
            <a:r>
              <a:rPr lang="en-US" sz="2400" dirty="0" smtClean="0"/>
              <a:t>Horizontally Polarized</a:t>
            </a:r>
            <a:endParaRPr lang="en-US" sz="2400" dirty="0"/>
          </a:p>
        </p:txBody>
      </p:sp>
      <p:sp>
        <p:nvSpPr>
          <p:cNvPr id="17" name="Rectangle 16"/>
          <p:cNvSpPr/>
          <p:nvPr/>
        </p:nvSpPr>
        <p:spPr>
          <a:xfrm>
            <a:off x="2387539" y="6410290"/>
            <a:ext cx="5414550" cy="369332"/>
          </a:xfrm>
          <a:prstGeom prst="rect">
            <a:avLst/>
          </a:prstGeom>
        </p:spPr>
        <p:txBody>
          <a:bodyPr wrap="square">
            <a:spAutoFit/>
          </a:bodyPr>
          <a:lstStyle/>
          <a:p>
            <a:r>
              <a:rPr lang="en-US" dirty="0" smtClean="0"/>
              <a:t>http://www.enzim.hu/~szia/cddemo/edemo0.htm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cstate="print"/>
          <a:srcRect/>
          <a:stretch>
            <a:fillRect/>
          </a:stretch>
        </p:blipFill>
        <p:spPr bwMode="auto">
          <a:xfrm>
            <a:off x="2322195" y="889635"/>
            <a:ext cx="2762250" cy="1390650"/>
          </a:xfrm>
          <a:prstGeom prst="rect">
            <a:avLst/>
          </a:prstGeom>
          <a:noFill/>
          <a:ln w="9525">
            <a:noFill/>
            <a:miter lim="800000"/>
            <a:headEnd/>
            <a:tailEnd/>
          </a:ln>
        </p:spPr>
      </p:pic>
      <p:sp>
        <p:nvSpPr>
          <p:cNvPr id="9" name="Freeform 8"/>
          <p:cNvSpPr>
            <a:spLocks/>
          </p:cNvSpPr>
          <p:nvPr/>
        </p:nvSpPr>
        <p:spPr>
          <a:xfrm>
            <a:off x="-12965728" y="3276600"/>
            <a:ext cx="27430056" cy="1005837"/>
          </a:xfrm>
          <a:custGeom>
            <a:avLst/>
            <a:gdLst>
              <a:gd name="connsiteX0" fmla="*/ 0 w 7687310"/>
              <a:gd name="connsiteY0" fmla="*/ 1238385 h 1251381"/>
              <a:gd name="connsiteX1" fmla="*/ 1281218 w 7687310"/>
              <a:gd name="connsiteY1" fmla="*/ 12996 h 1251381"/>
              <a:gd name="connsiteX2" fmla="*/ 2562437 w 7687310"/>
              <a:gd name="connsiteY2" fmla="*/ 1249524 h 1251381"/>
              <a:gd name="connsiteX3" fmla="*/ 3832514 w 7687310"/>
              <a:gd name="connsiteY3" fmla="*/ 12996 h 1251381"/>
              <a:gd name="connsiteX4" fmla="*/ 5113733 w 7687310"/>
              <a:gd name="connsiteY4" fmla="*/ 1249524 h 1251381"/>
              <a:gd name="connsiteX5" fmla="*/ 6394951 w 7687310"/>
              <a:gd name="connsiteY5" fmla="*/ 1856 h 1251381"/>
              <a:gd name="connsiteX6" fmla="*/ 7687310 w 7687310"/>
              <a:gd name="connsiteY6" fmla="*/ 1238385 h 1251381"/>
              <a:gd name="connsiteX7" fmla="*/ 7687310 w 7687310"/>
              <a:gd name="connsiteY7" fmla="*/ 1238385 h 1251381"/>
              <a:gd name="connsiteX8" fmla="*/ 7687310 w 7687310"/>
              <a:gd name="connsiteY8" fmla="*/ 1238385 h 12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7310" h="1251381">
                <a:moveTo>
                  <a:pt x="0" y="1238385"/>
                </a:moveTo>
                <a:cubicBezTo>
                  <a:pt x="427072" y="624762"/>
                  <a:pt x="854145" y="11140"/>
                  <a:pt x="1281218" y="12996"/>
                </a:cubicBezTo>
                <a:cubicBezTo>
                  <a:pt x="1708291" y="14852"/>
                  <a:pt x="2137221" y="1249524"/>
                  <a:pt x="2562437" y="1249524"/>
                </a:cubicBezTo>
                <a:cubicBezTo>
                  <a:pt x="2987653" y="1249524"/>
                  <a:pt x="3407298" y="12996"/>
                  <a:pt x="3832514" y="12996"/>
                </a:cubicBezTo>
                <a:cubicBezTo>
                  <a:pt x="4257730" y="12996"/>
                  <a:pt x="4686660" y="1251381"/>
                  <a:pt x="5113733" y="1249524"/>
                </a:cubicBezTo>
                <a:cubicBezTo>
                  <a:pt x="5540806" y="1247667"/>
                  <a:pt x="5966022" y="3712"/>
                  <a:pt x="6394951" y="1856"/>
                </a:cubicBezTo>
                <a:cubicBezTo>
                  <a:pt x="6823880" y="0"/>
                  <a:pt x="7687310" y="1238385"/>
                  <a:pt x="7687310" y="1238385"/>
                </a:cubicBezTo>
                <a:lnTo>
                  <a:pt x="7687310" y="1238385"/>
                </a:lnTo>
                <a:lnTo>
                  <a:pt x="7687310" y="1238385"/>
                </a:lnTo>
              </a:path>
            </a:pathLst>
          </a:custGeom>
          <a:ln w="4762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 name="Content Placeholder 3" descr="Thiophene dimer.tif"/>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36147" t="8997" r="37255" b="8997"/>
          <a:stretch/>
        </p:blipFill>
        <p:spPr>
          <a:xfrm rot="643952">
            <a:off x="3666502" y="2378314"/>
            <a:ext cx="1408619" cy="2912605"/>
          </a:xfrm>
          <a:prstGeom prst="rect">
            <a:avLst/>
          </a:prstGeom>
        </p:spPr>
      </p:pic>
      <p:grpSp>
        <p:nvGrpSpPr>
          <p:cNvPr id="11" name="Group 18"/>
          <p:cNvGrpSpPr/>
          <p:nvPr/>
        </p:nvGrpSpPr>
        <p:grpSpPr>
          <a:xfrm>
            <a:off x="3678038" y="3354655"/>
            <a:ext cx="1304754" cy="972740"/>
            <a:chOff x="3560675" y="1895715"/>
            <a:chExt cx="1304754" cy="972740"/>
          </a:xfrm>
        </p:grpSpPr>
        <p:sp>
          <p:nvSpPr>
            <p:cNvPr id="12" name="Oval 11"/>
            <p:cNvSpPr>
              <a:spLocks noChangeAspect="1"/>
            </p:cNvSpPr>
            <p:nvPr/>
          </p:nvSpPr>
          <p:spPr>
            <a:xfrm>
              <a:off x="3560675" y="202801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3690793" y="222497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3887757" y="214343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4095862" y="219557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4136852" y="237025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4300393" y="241125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4408229" y="224059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4259822" y="206993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3844031" y="193269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3651060" y="189571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6" name="Content Placeholder 3" descr="Thiophene dimer.tif"/>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36147" t="8997" r="37255" b="8997"/>
          <a:stretch/>
        </p:blipFill>
        <p:spPr>
          <a:xfrm rot="5563759">
            <a:off x="3587192" y="4589011"/>
            <a:ext cx="1408619" cy="2912605"/>
          </a:xfrm>
          <a:prstGeom prst="rect">
            <a:avLst/>
          </a:prstGeom>
        </p:spPr>
      </p:pic>
      <p:grpSp>
        <p:nvGrpSpPr>
          <p:cNvPr id="27" name="Group 26"/>
          <p:cNvGrpSpPr/>
          <p:nvPr/>
        </p:nvGrpSpPr>
        <p:grpSpPr>
          <a:xfrm rot="4919807">
            <a:off x="3598728" y="5565352"/>
            <a:ext cx="1304754" cy="972740"/>
            <a:chOff x="3560675" y="1895715"/>
            <a:chExt cx="1304754" cy="972740"/>
          </a:xfrm>
        </p:grpSpPr>
        <p:sp>
          <p:nvSpPr>
            <p:cNvPr id="28" name="Oval 27"/>
            <p:cNvSpPr>
              <a:spLocks noChangeAspect="1"/>
            </p:cNvSpPr>
            <p:nvPr/>
          </p:nvSpPr>
          <p:spPr>
            <a:xfrm>
              <a:off x="3560675" y="202801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3690793" y="222497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3887757" y="214343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4095862" y="219557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4136852" y="237025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4300393" y="241125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4408229" y="224059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4259822" y="206993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3844031" y="193269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3651060" y="1895715"/>
              <a:ext cx="457200" cy="457200"/>
            </a:xfrm>
            <a:prstGeom prst="ellipse">
              <a:avLst/>
            </a:prstGeom>
            <a:gradFill flip="none" rotWithShape="1">
              <a:gsLst>
                <a:gs pos="1000">
                  <a:srgbClr val="008000">
                    <a:alpha val="97000"/>
                  </a:srgbClr>
                </a:gs>
                <a:gs pos="64000">
                  <a:schemeClr val="bg1">
                    <a:alpha val="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Freeform 37"/>
          <p:cNvSpPr>
            <a:spLocks/>
          </p:cNvSpPr>
          <p:nvPr/>
        </p:nvSpPr>
        <p:spPr>
          <a:xfrm>
            <a:off x="-12826028" y="5272087"/>
            <a:ext cx="27430056" cy="1005837"/>
          </a:xfrm>
          <a:custGeom>
            <a:avLst/>
            <a:gdLst>
              <a:gd name="connsiteX0" fmla="*/ 0 w 7687310"/>
              <a:gd name="connsiteY0" fmla="*/ 1238385 h 1251381"/>
              <a:gd name="connsiteX1" fmla="*/ 1281218 w 7687310"/>
              <a:gd name="connsiteY1" fmla="*/ 12996 h 1251381"/>
              <a:gd name="connsiteX2" fmla="*/ 2562437 w 7687310"/>
              <a:gd name="connsiteY2" fmla="*/ 1249524 h 1251381"/>
              <a:gd name="connsiteX3" fmla="*/ 3832514 w 7687310"/>
              <a:gd name="connsiteY3" fmla="*/ 12996 h 1251381"/>
              <a:gd name="connsiteX4" fmla="*/ 5113733 w 7687310"/>
              <a:gd name="connsiteY4" fmla="*/ 1249524 h 1251381"/>
              <a:gd name="connsiteX5" fmla="*/ 6394951 w 7687310"/>
              <a:gd name="connsiteY5" fmla="*/ 1856 h 1251381"/>
              <a:gd name="connsiteX6" fmla="*/ 7687310 w 7687310"/>
              <a:gd name="connsiteY6" fmla="*/ 1238385 h 1251381"/>
              <a:gd name="connsiteX7" fmla="*/ 7687310 w 7687310"/>
              <a:gd name="connsiteY7" fmla="*/ 1238385 h 1251381"/>
              <a:gd name="connsiteX8" fmla="*/ 7687310 w 7687310"/>
              <a:gd name="connsiteY8" fmla="*/ 1238385 h 12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7310" h="1251381">
                <a:moveTo>
                  <a:pt x="0" y="1238385"/>
                </a:moveTo>
                <a:cubicBezTo>
                  <a:pt x="427072" y="624762"/>
                  <a:pt x="854145" y="11140"/>
                  <a:pt x="1281218" y="12996"/>
                </a:cubicBezTo>
                <a:cubicBezTo>
                  <a:pt x="1708291" y="14852"/>
                  <a:pt x="2137221" y="1249524"/>
                  <a:pt x="2562437" y="1249524"/>
                </a:cubicBezTo>
                <a:cubicBezTo>
                  <a:pt x="2987653" y="1249524"/>
                  <a:pt x="3407298" y="12996"/>
                  <a:pt x="3832514" y="12996"/>
                </a:cubicBezTo>
                <a:cubicBezTo>
                  <a:pt x="4257730" y="12996"/>
                  <a:pt x="4686660" y="1251381"/>
                  <a:pt x="5113733" y="1249524"/>
                </a:cubicBezTo>
                <a:cubicBezTo>
                  <a:pt x="5540806" y="1247667"/>
                  <a:pt x="5966022" y="3712"/>
                  <a:pt x="6394951" y="1856"/>
                </a:cubicBezTo>
                <a:cubicBezTo>
                  <a:pt x="6823880" y="0"/>
                  <a:pt x="7687310" y="1238385"/>
                  <a:pt x="7687310" y="1238385"/>
                </a:cubicBezTo>
                <a:lnTo>
                  <a:pt x="7687310" y="1238385"/>
                </a:lnTo>
                <a:lnTo>
                  <a:pt x="7687310" y="1238385"/>
                </a:lnTo>
              </a:path>
            </a:pathLst>
          </a:custGeom>
          <a:ln w="4762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7889" name="Object 1"/>
          <p:cNvGraphicFramePr>
            <a:graphicFrameLocks noChangeAspect="1"/>
          </p:cNvGraphicFramePr>
          <p:nvPr/>
        </p:nvGraphicFramePr>
        <p:xfrm>
          <a:off x="4810125" y="1092200"/>
          <a:ext cx="2733675" cy="930643"/>
        </p:xfrm>
        <a:graphic>
          <a:graphicData uri="http://schemas.openxmlformats.org/presentationml/2006/ole">
            <p:oleObj spid="_x0000_s37900" name="CS ChemDraw Drawing" r:id="rId5" imgW="3053583" imgH="1040310" progId="ChemDraw.Document.6.0">
              <p:embed/>
            </p:oleObj>
          </a:graphicData>
        </a:graphic>
      </p:graphicFrame>
      <p:sp>
        <p:nvSpPr>
          <p:cNvPr id="39" name="Rectangle 38"/>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Light + Molecules</a:t>
            </a:r>
            <a:endParaRPr lang="en-US" sz="3200" b="1" u="sng" dirty="0">
              <a:solidFill>
                <a:schemeClr val="tx2"/>
              </a:solidFill>
            </a:endParaRPr>
          </a:p>
        </p:txBody>
      </p:sp>
      <p:sp>
        <p:nvSpPr>
          <p:cNvPr id="41" name="Litebulb"/>
          <p:cNvSpPr>
            <a:spLocks noEditPoints="1" noChangeArrowheads="1"/>
          </p:cNvSpPr>
          <p:nvPr/>
        </p:nvSpPr>
        <p:spPr bwMode="auto">
          <a:xfrm flipH="1">
            <a:off x="1488696" y="1053320"/>
            <a:ext cx="644904" cy="967358"/>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42" name="TextBox 41"/>
          <p:cNvSpPr txBox="1"/>
          <p:nvPr/>
        </p:nvSpPr>
        <p:spPr>
          <a:xfrm flipH="1">
            <a:off x="1214936" y="649292"/>
            <a:ext cx="1160043" cy="400110"/>
          </a:xfrm>
          <a:prstGeom prst="rect">
            <a:avLst/>
          </a:prstGeom>
          <a:noFill/>
        </p:spPr>
        <p:txBody>
          <a:bodyPr wrap="square" rtlCol="0">
            <a:spAutoFit/>
          </a:bodyPr>
          <a:lstStyle/>
          <a:p>
            <a:pPr algn="ctr"/>
            <a:r>
              <a:rPr lang="en-US" sz="2000" dirty="0" smtClean="0"/>
              <a:t>Source</a:t>
            </a:r>
            <a:endParaRPr lang="en-US" sz="2000" dirty="0"/>
          </a:p>
        </p:txBody>
      </p:sp>
      <p:sp>
        <p:nvSpPr>
          <p:cNvPr id="44" name="TextBox 43"/>
          <p:cNvSpPr txBox="1"/>
          <p:nvPr/>
        </p:nvSpPr>
        <p:spPr>
          <a:xfrm>
            <a:off x="63500" y="2628900"/>
            <a:ext cx="2679700" cy="400110"/>
          </a:xfrm>
          <a:prstGeom prst="rect">
            <a:avLst/>
          </a:prstGeom>
          <a:noFill/>
        </p:spPr>
        <p:txBody>
          <a:bodyPr wrap="square" rtlCol="0">
            <a:spAutoFit/>
          </a:bodyPr>
          <a:lstStyle/>
          <a:p>
            <a:r>
              <a:rPr lang="en-US" sz="2000" b="1" u="sng" dirty="0" smtClean="0"/>
              <a:t>Strong Absorption</a:t>
            </a:r>
            <a:endParaRPr lang="en-US" sz="2000" b="1" u="sng" dirty="0"/>
          </a:p>
        </p:txBody>
      </p:sp>
      <p:sp>
        <p:nvSpPr>
          <p:cNvPr id="45" name="TextBox 44"/>
          <p:cNvSpPr txBox="1"/>
          <p:nvPr/>
        </p:nvSpPr>
        <p:spPr>
          <a:xfrm>
            <a:off x="63500" y="4699000"/>
            <a:ext cx="2679700" cy="400110"/>
          </a:xfrm>
          <a:prstGeom prst="rect">
            <a:avLst/>
          </a:prstGeom>
          <a:noFill/>
        </p:spPr>
        <p:txBody>
          <a:bodyPr wrap="square" rtlCol="0">
            <a:spAutoFit/>
          </a:bodyPr>
          <a:lstStyle/>
          <a:p>
            <a:r>
              <a:rPr lang="en-US" sz="2000" b="1" u="sng" dirty="0" smtClean="0"/>
              <a:t>Weak Absorption</a:t>
            </a:r>
            <a:endParaRPr lang="en-US" sz="20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0" presetClass="path" presetSubtype="0" repeatCount="indefinite" fill="remove" grpId="0" nodeType="withEffect">
                                  <p:stCondLst>
                                    <p:cond delay="0"/>
                                  </p:stCondLst>
                                  <p:childTnLst>
                                    <p:animMotion origin="layout" path="M 0.00851 -1.52903E-6 L 0.99636 -1.52903E-6 " pathEditMode="relative" rAng="0" ptsTypes="AA">
                                      <p:cBhvr>
                                        <p:cTn id="14" dur="2000" fill="hold"/>
                                        <p:tgtEl>
                                          <p:spTgt spid="9"/>
                                        </p:tgtEl>
                                        <p:attrNameLst>
                                          <p:attrName>ppt_x</p:attrName>
                                          <p:attrName>ppt_y</p:attrName>
                                        </p:attrNameLst>
                                      </p:cBhvr>
                                      <p:rCtr x="494" y="0"/>
                                    </p:animMotion>
                                  </p:childTnLst>
                                </p:cTn>
                              </p:par>
                              <p:par>
                                <p:cTn id="15" presetID="0" presetClass="path" presetSubtype="0" repeatCount="indefinite" fill="hold" nodeType="withEffect">
                                  <p:stCondLst>
                                    <p:cond delay="0"/>
                                  </p:stCondLst>
                                  <p:childTnLst>
                                    <p:animMotion origin="layout" path="M 0.00087 0.02014 L 0.00087 -0.0324 L 0.00087 0.02014 Z " pathEditMode="relative" rAng="0" ptsTypes="AAA">
                                      <p:cBhvr>
                                        <p:cTn id="16" dur="2000" fill="hold"/>
                                        <p:tgtEl>
                                          <p:spTgt spid="11"/>
                                        </p:tgtEl>
                                        <p:attrNameLst>
                                          <p:attrName>ppt_x</p:attrName>
                                          <p:attrName>ppt_y</p:attrName>
                                        </p:attrNameLst>
                                      </p:cBhvr>
                                      <p:rCtr x="0" y="-26"/>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0" presetClass="path" presetSubtype="0" repeatCount="indefinite" fill="hold" nodeType="withEffect">
                                  <p:stCondLst>
                                    <p:cond delay="0"/>
                                  </p:stCondLst>
                                  <p:childTnLst>
                                    <p:animMotion origin="layout" path="M -2.22222E-6 2.59259E-6 L -2.22222E-6 -0.00695 L -2.22222E-6 2.59259E-6 Z " pathEditMode="relative" rAng="0" ptsTypes="AAA">
                                      <p:cBhvr>
                                        <p:cTn id="28" dur="2000" fill="hold"/>
                                        <p:tgtEl>
                                          <p:spTgt spid="27"/>
                                        </p:tgtEl>
                                        <p:attrNameLst>
                                          <p:attrName>ppt_x</p:attrName>
                                          <p:attrName>ppt_y</p:attrName>
                                        </p:attrNameLst>
                                      </p:cBhvr>
                                      <p:rCtr x="-2" y="-3"/>
                                    </p:animMotion>
                                  </p:childTnLst>
                                </p:cTn>
                              </p:par>
                              <p:par>
                                <p:cTn id="29" presetID="0" presetClass="path" presetSubtype="0" repeatCount="indefinite" fill="remove" grpId="0" nodeType="withEffect">
                                  <p:stCondLst>
                                    <p:cond delay="0"/>
                                  </p:stCondLst>
                                  <p:childTnLst>
                                    <p:animMotion origin="layout" path="M 0.00851 -1.52903E-6 L 0.99636 -1.52903E-6 " pathEditMode="relative" rAng="0" ptsTypes="AA">
                                      <p:cBhvr>
                                        <p:cTn id="30" dur="2000" fill="hold"/>
                                        <p:tgtEl>
                                          <p:spTgt spid="38"/>
                                        </p:tgtEl>
                                        <p:attrNameLst>
                                          <p:attrName>ppt_x</p:attrName>
                                          <p:attrName>ppt_y</p:attrName>
                                        </p:attrNameLst>
                                      </p:cBhvr>
                                      <p:rCtr x="4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8" grpId="0" animBg="1"/>
      <p:bldP spid="38" grpId="1" animBg="1"/>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3" cstate="print"/>
          <a:srcRect/>
          <a:stretch>
            <a:fillRect/>
          </a:stretch>
        </p:blipFill>
        <p:spPr bwMode="auto">
          <a:xfrm>
            <a:off x="342900" y="3281896"/>
            <a:ext cx="4043748" cy="2856434"/>
          </a:xfrm>
          <a:prstGeom prst="rect">
            <a:avLst/>
          </a:prstGeom>
          <a:noFill/>
          <a:ln w="9525">
            <a:noFill/>
            <a:miter lim="800000"/>
            <a:headEnd/>
            <a:tailEnd/>
          </a:ln>
        </p:spPr>
      </p:pic>
      <p:sp>
        <p:nvSpPr>
          <p:cNvPr id="5" name="Rectangle 4"/>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Orientation Dependent Absorption</a:t>
            </a:r>
            <a:endParaRPr lang="en-US" sz="3200" b="1" u="sng" dirty="0">
              <a:solidFill>
                <a:schemeClr val="tx2"/>
              </a:solidFill>
            </a:endParaRPr>
          </a:p>
        </p:txBody>
      </p:sp>
      <p:sp>
        <p:nvSpPr>
          <p:cNvPr id="409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961" name="Object 1"/>
          <p:cNvGraphicFramePr>
            <a:graphicFrameLocks noChangeAspect="1"/>
          </p:cNvGraphicFramePr>
          <p:nvPr/>
        </p:nvGraphicFramePr>
        <p:xfrm>
          <a:off x="1083628" y="1250265"/>
          <a:ext cx="2431732" cy="1018085"/>
        </p:xfrm>
        <a:graphic>
          <a:graphicData uri="http://schemas.openxmlformats.org/presentationml/2006/ole">
            <p:oleObj spid="_x0000_s40972" name="CS ChemDraw Drawing" r:id="rId4" imgW="4169880" imgH="1749240" progId="ChemDraw.Document.6.0">
              <p:embed/>
            </p:oleObj>
          </a:graphicData>
        </a:graphic>
      </p:graphicFrame>
      <p:sp>
        <p:nvSpPr>
          <p:cNvPr id="9" name="Rectangle 8"/>
          <p:cNvSpPr/>
          <p:nvPr/>
        </p:nvSpPr>
        <p:spPr>
          <a:xfrm>
            <a:off x="2599129" y="6488668"/>
            <a:ext cx="4311501" cy="369332"/>
          </a:xfrm>
          <a:prstGeom prst="rect">
            <a:avLst/>
          </a:prstGeom>
        </p:spPr>
        <p:txBody>
          <a:bodyPr wrap="none">
            <a:spAutoFit/>
          </a:bodyPr>
          <a:lstStyle/>
          <a:p>
            <a:r>
              <a:rPr lang="de-DE" dirty="0" smtClean="0"/>
              <a:t>Angew. Chem. Int. Ed. 2005, 44, 6564 –6568</a:t>
            </a:r>
            <a:endParaRPr lang="en-US" dirty="0"/>
          </a:p>
        </p:txBody>
      </p:sp>
      <p:sp>
        <p:nvSpPr>
          <p:cNvPr id="11" name="Line 7"/>
          <p:cNvSpPr>
            <a:spLocks noChangeShapeType="1"/>
          </p:cNvSpPr>
          <p:nvPr/>
        </p:nvSpPr>
        <p:spPr bwMode="auto">
          <a:xfrm>
            <a:off x="3202054" y="3043829"/>
            <a:ext cx="0" cy="683737"/>
          </a:xfrm>
          <a:prstGeom prst="line">
            <a:avLst/>
          </a:prstGeom>
          <a:noFill/>
          <a:ln w="38100">
            <a:solidFill>
              <a:srgbClr val="FF0000"/>
            </a:solidFill>
            <a:round/>
            <a:headEnd type="none" w="med" len="med"/>
            <a:tailEnd type="arrow" w="med" len="med"/>
          </a:ln>
          <a:effectLst/>
        </p:spPr>
        <p:txBody>
          <a:bodyPr wrap="none" anchor="ctr"/>
          <a:lstStyle/>
          <a:p>
            <a:endParaRPr lang="en-US"/>
          </a:p>
        </p:txBody>
      </p:sp>
      <p:grpSp>
        <p:nvGrpSpPr>
          <p:cNvPr id="16" name="Group 15"/>
          <p:cNvGrpSpPr/>
          <p:nvPr/>
        </p:nvGrpSpPr>
        <p:grpSpPr>
          <a:xfrm>
            <a:off x="4589128" y="1579783"/>
            <a:ext cx="4537743" cy="3339659"/>
            <a:chOff x="434956" y="2887883"/>
            <a:chExt cx="4537743" cy="3339659"/>
          </a:xfrm>
        </p:grpSpPr>
        <p:pic>
          <p:nvPicPr>
            <p:cNvPr id="40963" name="Picture 3"/>
            <p:cNvPicPr>
              <a:picLocks noChangeAspect="1" noChangeArrowheads="1"/>
            </p:cNvPicPr>
            <p:nvPr/>
          </p:nvPicPr>
          <p:blipFill>
            <a:blip r:embed="rId5" cstate="print"/>
            <a:srcRect/>
            <a:stretch>
              <a:fillRect/>
            </a:stretch>
          </p:blipFill>
          <p:spPr bwMode="auto">
            <a:xfrm>
              <a:off x="434956" y="2887883"/>
              <a:ext cx="4537743" cy="3339659"/>
            </a:xfrm>
            <a:prstGeom prst="rect">
              <a:avLst/>
            </a:prstGeom>
            <a:noFill/>
            <a:ln w="9525">
              <a:noFill/>
              <a:miter lim="800000"/>
              <a:headEnd/>
              <a:tailEnd/>
            </a:ln>
          </p:spPr>
        </p:pic>
        <p:sp>
          <p:nvSpPr>
            <p:cNvPr id="12" name="Freeform 11"/>
            <p:cNvSpPr/>
            <p:nvPr/>
          </p:nvSpPr>
          <p:spPr>
            <a:xfrm>
              <a:off x="1958844" y="3342419"/>
              <a:ext cx="1981287" cy="2084058"/>
            </a:xfrm>
            <a:custGeom>
              <a:avLst/>
              <a:gdLst>
                <a:gd name="connsiteX0" fmla="*/ 0 w 2489200"/>
                <a:gd name="connsiteY0" fmla="*/ 2603500 h 2618317"/>
                <a:gd name="connsiteX1" fmla="*/ 120650 w 2489200"/>
                <a:gd name="connsiteY1" fmla="*/ 2603500 h 2618317"/>
                <a:gd name="connsiteX2" fmla="*/ 222250 w 2489200"/>
                <a:gd name="connsiteY2" fmla="*/ 2597150 h 2618317"/>
                <a:gd name="connsiteX3" fmla="*/ 323850 w 2489200"/>
                <a:gd name="connsiteY3" fmla="*/ 2578100 h 2618317"/>
                <a:gd name="connsiteX4" fmla="*/ 374650 w 2489200"/>
                <a:gd name="connsiteY4" fmla="*/ 2489200 h 2618317"/>
                <a:gd name="connsiteX5" fmla="*/ 393700 w 2489200"/>
                <a:gd name="connsiteY5" fmla="*/ 2349500 h 2618317"/>
                <a:gd name="connsiteX6" fmla="*/ 419100 w 2489200"/>
                <a:gd name="connsiteY6" fmla="*/ 1873250 h 2618317"/>
                <a:gd name="connsiteX7" fmla="*/ 450850 w 2489200"/>
                <a:gd name="connsiteY7" fmla="*/ 355600 h 2618317"/>
                <a:gd name="connsiteX8" fmla="*/ 463550 w 2489200"/>
                <a:gd name="connsiteY8" fmla="*/ 107950 h 2618317"/>
                <a:gd name="connsiteX9" fmla="*/ 469900 w 2489200"/>
                <a:gd name="connsiteY9" fmla="*/ 1003300 h 2618317"/>
                <a:gd name="connsiteX10" fmla="*/ 495300 w 2489200"/>
                <a:gd name="connsiteY10" fmla="*/ 1892300 h 2618317"/>
                <a:gd name="connsiteX11" fmla="*/ 533400 w 2489200"/>
                <a:gd name="connsiteY11" fmla="*/ 2266950 h 2618317"/>
                <a:gd name="connsiteX12" fmla="*/ 546100 w 2489200"/>
                <a:gd name="connsiteY12" fmla="*/ 2368550 h 2618317"/>
                <a:gd name="connsiteX13" fmla="*/ 590550 w 2489200"/>
                <a:gd name="connsiteY13" fmla="*/ 2400300 h 2618317"/>
                <a:gd name="connsiteX14" fmla="*/ 622300 w 2489200"/>
                <a:gd name="connsiteY14" fmla="*/ 2463800 h 2618317"/>
                <a:gd name="connsiteX15" fmla="*/ 641350 w 2489200"/>
                <a:gd name="connsiteY15" fmla="*/ 2495550 h 2618317"/>
                <a:gd name="connsiteX16" fmla="*/ 673100 w 2489200"/>
                <a:gd name="connsiteY16" fmla="*/ 2546350 h 2618317"/>
                <a:gd name="connsiteX17" fmla="*/ 723900 w 2489200"/>
                <a:gd name="connsiteY17" fmla="*/ 2578100 h 2618317"/>
                <a:gd name="connsiteX18" fmla="*/ 825500 w 2489200"/>
                <a:gd name="connsiteY18" fmla="*/ 2578100 h 2618317"/>
                <a:gd name="connsiteX19" fmla="*/ 901700 w 2489200"/>
                <a:gd name="connsiteY19" fmla="*/ 2578100 h 2618317"/>
                <a:gd name="connsiteX20" fmla="*/ 952500 w 2489200"/>
                <a:gd name="connsiteY20" fmla="*/ 2603500 h 2618317"/>
                <a:gd name="connsiteX21" fmla="*/ 1047750 w 2489200"/>
                <a:gd name="connsiteY21" fmla="*/ 2616200 h 2618317"/>
                <a:gd name="connsiteX22" fmla="*/ 1162050 w 2489200"/>
                <a:gd name="connsiteY22" fmla="*/ 2616200 h 2618317"/>
                <a:gd name="connsiteX23" fmla="*/ 1225550 w 2489200"/>
                <a:gd name="connsiteY23" fmla="*/ 2603500 h 2618317"/>
                <a:gd name="connsiteX24" fmla="*/ 1308100 w 2489200"/>
                <a:gd name="connsiteY24" fmla="*/ 2565400 h 2618317"/>
                <a:gd name="connsiteX25" fmla="*/ 1327150 w 2489200"/>
                <a:gd name="connsiteY25" fmla="*/ 2527300 h 2618317"/>
                <a:gd name="connsiteX26" fmla="*/ 1365250 w 2489200"/>
                <a:gd name="connsiteY26" fmla="*/ 2540000 h 2618317"/>
                <a:gd name="connsiteX27" fmla="*/ 1435100 w 2489200"/>
                <a:gd name="connsiteY27" fmla="*/ 2552700 h 2618317"/>
                <a:gd name="connsiteX28" fmla="*/ 1498600 w 2489200"/>
                <a:gd name="connsiteY28" fmla="*/ 2527300 h 2618317"/>
                <a:gd name="connsiteX29" fmla="*/ 1524000 w 2489200"/>
                <a:gd name="connsiteY29" fmla="*/ 2508250 h 2618317"/>
                <a:gd name="connsiteX30" fmla="*/ 1555750 w 2489200"/>
                <a:gd name="connsiteY30" fmla="*/ 2501900 h 2618317"/>
                <a:gd name="connsiteX31" fmla="*/ 1568450 w 2489200"/>
                <a:gd name="connsiteY31" fmla="*/ 2508250 h 2618317"/>
                <a:gd name="connsiteX32" fmla="*/ 1600200 w 2489200"/>
                <a:gd name="connsiteY32" fmla="*/ 2514600 h 2618317"/>
                <a:gd name="connsiteX33" fmla="*/ 1644650 w 2489200"/>
                <a:gd name="connsiteY33" fmla="*/ 2495550 h 2618317"/>
                <a:gd name="connsiteX34" fmla="*/ 1689100 w 2489200"/>
                <a:gd name="connsiteY34" fmla="*/ 2438400 h 2618317"/>
                <a:gd name="connsiteX35" fmla="*/ 1758950 w 2489200"/>
                <a:gd name="connsiteY35" fmla="*/ 2063750 h 2618317"/>
                <a:gd name="connsiteX36" fmla="*/ 1778000 w 2489200"/>
                <a:gd name="connsiteY36" fmla="*/ 1822450 h 2618317"/>
                <a:gd name="connsiteX37" fmla="*/ 1797050 w 2489200"/>
                <a:gd name="connsiteY37" fmla="*/ 1384300 h 2618317"/>
                <a:gd name="connsiteX38" fmla="*/ 1809750 w 2489200"/>
                <a:gd name="connsiteY38" fmla="*/ 1282700 h 2618317"/>
                <a:gd name="connsiteX39" fmla="*/ 1816100 w 2489200"/>
                <a:gd name="connsiteY39" fmla="*/ 1181100 h 2618317"/>
                <a:gd name="connsiteX40" fmla="*/ 1828800 w 2489200"/>
                <a:gd name="connsiteY40" fmla="*/ 1155700 h 2618317"/>
                <a:gd name="connsiteX41" fmla="*/ 1860550 w 2489200"/>
                <a:gd name="connsiteY41" fmla="*/ 1181100 h 2618317"/>
                <a:gd name="connsiteX42" fmla="*/ 1866900 w 2489200"/>
                <a:gd name="connsiteY42" fmla="*/ 1320800 h 2618317"/>
                <a:gd name="connsiteX43" fmla="*/ 1885950 w 2489200"/>
                <a:gd name="connsiteY43" fmla="*/ 1492250 h 2618317"/>
                <a:gd name="connsiteX44" fmla="*/ 1898650 w 2489200"/>
                <a:gd name="connsiteY44" fmla="*/ 1543050 h 2618317"/>
                <a:gd name="connsiteX45" fmla="*/ 1917700 w 2489200"/>
                <a:gd name="connsiteY45" fmla="*/ 1587500 h 2618317"/>
                <a:gd name="connsiteX46" fmla="*/ 1930400 w 2489200"/>
                <a:gd name="connsiteY46" fmla="*/ 1593850 h 2618317"/>
                <a:gd name="connsiteX47" fmla="*/ 1955800 w 2489200"/>
                <a:gd name="connsiteY47" fmla="*/ 1593850 h 2618317"/>
                <a:gd name="connsiteX48" fmla="*/ 1987550 w 2489200"/>
                <a:gd name="connsiteY48" fmla="*/ 1651000 h 2618317"/>
                <a:gd name="connsiteX49" fmla="*/ 2019300 w 2489200"/>
                <a:gd name="connsiteY49" fmla="*/ 1746250 h 2618317"/>
                <a:gd name="connsiteX50" fmla="*/ 2051050 w 2489200"/>
                <a:gd name="connsiteY50" fmla="*/ 1822450 h 2618317"/>
                <a:gd name="connsiteX51" fmla="*/ 2070100 w 2489200"/>
                <a:gd name="connsiteY51" fmla="*/ 1879600 h 2618317"/>
                <a:gd name="connsiteX52" fmla="*/ 2101850 w 2489200"/>
                <a:gd name="connsiteY52" fmla="*/ 1962150 h 2618317"/>
                <a:gd name="connsiteX53" fmla="*/ 2120900 w 2489200"/>
                <a:gd name="connsiteY53" fmla="*/ 2019300 h 2618317"/>
                <a:gd name="connsiteX54" fmla="*/ 2152650 w 2489200"/>
                <a:gd name="connsiteY54" fmla="*/ 2127250 h 2618317"/>
                <a:gd name="connsiteX55" fmla="*/ 2184400 w 2489200"/>
                <a:gd name="connsiteY55" fmla="*/ 2203450 h 2618317"/>
                <a:gd name="connsiteX56" fmla="*/ 2222500 w 2489200"/>
                <a:gd name="connsiteY56" fmla="*/ 2279650 h 2618317"/>
                <a:gd name="connsiteX57" fmla="*/ 2247900 w 2489200"/>
                <a:gd name="connsiteY57" fmla="*/ 2343150 h 2618317"/>
                <a:gd name="connsiteX58" fmla="*/ 2298700 w 2489200"/>
                <a:gd name="connsiteY58" fmla="*/ 2387600 h 2618317"/>
                <a:gd name="connsiteX59" fmla="*/ 2343150 w 2489200"/>
                <a:gd name="connsiteY59" fmla="*/ 2419350 h 2618317"/>
                <a:gd name="connsiteX60" fmla="*/ 2387600 w 2489200"/>
                <a:gd name="connsiteY60" fmla="*/ 2438400 h 2618317"/>
                <a:gd name="connsiteX61" fmla="*/ 2438400 w 2489200"/>
                <a:gd name="connsiteY61" fmla="*/ 2463800 h 2618317"/>
                <a:gd name="connsiteX62" fmla="*/ 2489200 w 2489200"/>
                <a:gd name="connsiteY62" fmla="*/ 2432050 h 2618317"/>
                <a:gd name="connsiteX63" fmla="*/ 2489200 w 2489200"/>
                <a:gd name="connsiteY63" fmla="*/ 2432050 h 261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489200" h="2618317">
                  <a:moveTo>
                    <a:pt x="0" y="2603500"/>
                  </a:moveTo>
                  <a:cubicBezTo>
                    <a:pt x="41804" y="2604029"/>
                    <a:pt x="83608" y="2604558"/>
                    <a:pt x="120650" y="2603500"/>
                  </a:cubicBezTo>
                  <a:cubicBezTo>
                    <a:pt x="157692" y="2602442"/>
                    <a:pt x="188383" y="2601383"/>
                    <a:pt x="222250" y="2597150"/>
                  </a:cubicBezTo>
                  <a:cubicBezTo>
                    <a:pt x="256117" y="2592917"/>
                    <a:pt x="298450" y="2596092"/>
                    <a:pt x="323850" y="2578100"/>
                  </a:cubicBezTo>
                  <a:cubicBezTo>
                    <a:pt x="349250" y="2560108"/>
                    <a:pt x="363008" y="2527300"/>
                    <a:pt x="374650" y="2489200"/>
                  </a:cubicBezTo>
                  <a:cubicBezTo>
                    <a:pt x="386292" y="2451100"/>
                    <a:pt x="386292" y="2452158"/>
                    <a:pt x="393700" y="2349500"/>
                  </a:cubicBezTo>
                  <a:cubicBezTo>
                    <a:pt x="401108" y="2246842"/>
                    <a:pt x="409575" y="2205566"/>
                    <a:pt x="419100" y="1873250"/>
                  </a:cubicBezTo>
                  <a:cubicBezTo>
                    <a:pt x="428625" y="1540934"/>
                    <a:pt x="443442" y="649817"/>
                    <a:pt x="450850" y="355600"/>
                  </a:cubicBezTo>
                  <a:cubicBezTo>
                    <a:pt x="458258" y="61383"/>
                    <a:pt x="460375" y="0"/>
                    <a:pt x="463550" y="107950"/>
                  </a:cubicBezTo>
                  <a:cubicBezTo>
                    <a:pt x="466725" y="215900"/>
                    <a:pt x="464608" y="705908"/>
                    <a:pt x="469900" y="1003300"/>
                  </a:cubicBezTo>
                  <a:cubicBezTo>
                    <a:pt x="475192" y="1300692"/>
                    <a:pt x="484717" y="1681692"/>
                    <a:pt x="495300" y="1892300"/>
                  </a:cubicBezTo>
                  <a:cubicBezTo>
                    <a:pt x="505883" y="2102908"/>
                    <a:pt x="524933" y="2187575"/>
                    <a:pt x="533400" y="2266950"/>
                  </a:cubicBezTo>
                  <a:cubicBezTo>
                    <a:pt x="541867" y="2346325"/>
                    <a:pt x="536575" y="2346325"/>
                    <a:pt x="546100" y="2368550"/>
                  </a:cubicBezTo>
                  <a:cubicBezTo>
                    <a:pt x="555625" y="2390775"/>
                    <a:pt x="577850" y="2384425"/>
                    <a:pt x="590550" y="2400300"/>
                  </a:cubicBezTo>
                  <a:cubicBezTo>
                    <a:pt x="603250" y="2416175"/>
                    <a:pt x="613833" y="2447925"/>
                    <a:pt x="622300" y="2463800"/>
                  </a:cubicBezTo>
                  <a:cubicBezTo>
                    <a:pt x="630767" y="2479675"/>
                    <a:pt x="632883" y="2481792"/>
                    <a:pt x="641350" y="2495550"/>
                  </a:cubicBezTo>
                  <a:cubicBezTo>
                    <a:pt x="649817" y="2509308"/>
                    <a:pt x="659342" y="2532592"/>
                    <a:pt x="673100" y="2546350"/>
                  </a:cubicBezTo>
                  <a:cubicBezTo>
                    <a:pt x="686858" y="2560108"/>
                    <a:pt x="698500" y="2572808"/>
                    <a:pt x="723900" y="2578100"/>
                  </a:cubicBezTo>
                  <a:cubicBezTo>
                    <a:pt x="749300" y="2583392"/>
                    <a:pt x="825500" y="2578100"/>
                    <a:pt x="825500" y="2578100"/>
                  </a:cubicBezTo>
                  <a:cubicBezTo>
                    <a:pt x="855133" y="2578100"/>
                    <a:pt x="880533" y="2573867"/>
                    <a:pt x="901700" y="2578100"/>
                  </a:cubicBezTo>
                  <a:cubicBezTo>
                    <a:pt x="922867" y="2582333"/>
                    <a:pt x="928158" y="2597150"/>
                    <a:pt x="952500" y="2603500"/>
                  </a:cubicBezTo>
                  <a:cubicBezTo>
                    <a:pt x="976842" y="2609850"/>
                    <a:pt x="1012825" y="2614083"/>
                    <a:pt x="1047750" y="2616200"/>
                  </a:cubicBezTo>
                  <a:cubicBezTo>
                    <a:pt x="1082675" y="2618317"/>
                    <a:pt x="1132417" y="2618317"/>
                    <a:pt x="1162050" y="2616200"/>
                  </a:cubicBezTo>
                  <a:cubicBezTo>
                    <a:pt x="1191683" y="2614083"/>
                    <a:pt x="1201208" y="2611967"/>
                    <a:pt x="1225550" y="2603500"/>
                  </a:cubicBezTo>
                  <a:cubicBezTo>
                    <a:pt x="1249892" y="2595033"/>
                    <a:pt x="1291167" y="2578100"/>
                    <a:pt x="1308100" y="2565400"/>
                  </a:cubicBezTo>
                  <a:cubicBezTo>
                    <a:pt x="1325033" y="2552700"/>
                    <a:pt x="1317625" y="2531533"/>
                    <a:pt x="1327150" y="2527300"/>
                  </a:cubicBezTo>
                  <a:cubicBezTo>
                    <a:pt x="1336675" y="2523067"/>
                    <a:pt x="1347258" y="2535767"/>
                    <a:pt x="1365250" y="2540000"/>
                  </a:cubicBezTo>
                  <a:cubicBezTo>
                    <a:pt x="1383242" y="2544233"/>
                    <a:pt x="1412875" y="2554817"/>
                    <a:pt x="1435100" y="2552700"/>
                  </a:cubicBezTo>
                  <a:cubicBezTo>
                    <a:pt x="1457325" y="2550583"/>
                    <a:pt x="1483783" y="2534708"/>
                    <a:pt x="1498600" y="2527300"/>
                  </a:cubicBezTo>
                  <a:cubicBezTo>
                    <a:pt x="1513417" y="2519892"/>
                    <a:pt x="1514475" y="2512483"/>
                    <a:pt x="1524000" y="2508250"/>
                  </a:cubicBezTo>
                  <a:cubicBezTo>
                    <a:pt x="1533525" y="2504017"/>
                    <a:pt x="1548342" y="2501900"/>
                    <a:pt x="1555750" y="2501900"/>
                  </a:cubicBezTo>
                  <a:cubicBezTo>
                    <a:pt x="1563158" y="2501900"/>
                    <a:pt x="1561042" y="2506133"/>
                    <a:pt x="1568450" y="2508250"/>
                  </a:cubicBezTo>
                  <a:cubicBezTo>
                    <a:pt x="1575858" y="2510367"/>
                    <a:pt x="1587500" y="2516717"/>
                    <a:pt x="1600200" y="2514600"/>
                  </a:cubicBezTo>
                  <a:cubicBezTo>
                    <a:pt x="1612900" y="2512483"/>
                    <a:pt x="1629833" y="2508250"/>
                    <a:pt x="1644650" y="2495550"/>
                  </a:cubicBezTo>
                  <a:cubicBezTo>
                    <a:pt x="1659467" y="2482850"/>
                    <a:pt x="1670050" y="2510367"/>
                    <a:pt x="1689100" y="2438400"/>
                  </a:cubicBezTo>
                  <a:cubicBezTo>
                    <a:pt x="1708150" y="2366433"/>
                    <a:pt x="1744133" y="2166408"/>
                    <a:pt x="1758950" y="2063750"/>
                  </a:cubicBezTo>
                  <a:cubicBezTo>
                    <a:pt x="1773767" y="1961092"/>
                    <a:pt x="1771650" y="1935692"/>
                    <a:pt x="1778000" y="1822450"/>
                  </a:cubicBezTo>
                  <a:cubicBezTo>
                    <a:pt x="1784350" y="1709208"/>
                    <a:pt x="1791758" y="1474258"/>
                    <a:pt x="1797050" y="1384300"/>
                  </a:cubicBezTo>
                  <a:cubicBezTo>
                    <a:pt x="1802342" y="1294342"/>
                    <a:pt x="1806575" y="1316567"/>
                    <a:pt x="1809750" y="1282700"/>
                  </a:cubicBezTo>
                  <a:cubicBezTo>
                    <a:pt x="1812925" y="1248833"/>
                    <a:pt x="1812925" y="1202267"/>
                    <a:pt x="1816100" y="1181100"/>
                  </a:cubicBezTo>
                  <a:cubicBezTo>
                    <a:pt x="1819275" y="1159933"/>
                    <a:pt x="1821392" y="1155700"/>
                    <a:pt x="1828800" y="1155700"/>
                  </a:cubicBezTo>
                  <a:cubicBezTo>
                    <a:pt x="1836208" y="1155700"/>
                    <a:pt x="1854200" y="1153583"/>
                    <a:pt x="1860550" y="1181100"/>
                  </a:cubicBezTo>
                  <a:cubicBezTo>
                    <a:pt x="1866900" y="1208617"/>
                    <a:pt x="1862667" y="1268942"/>
                    <a:pt x="1866900" y="1320800"/>
                  </a:cubicBezTo>
                  <a:cubicBezTo>
                    <a:pt x="1871133" y="1372658"/>
                    <a:pt x="1880658" y="1455208"/>
                    <a:pt x="1885950" y="1492250"/>
                  </a:cubicBezTo>
                  <a:cubicBezTo>
                    <a:pt x="1891242" y="1529292"/>
                    <a:pt x="1893358" y="1527175"/>
                    <a:pt x="1898650" y="1543050"/>
                  </a:cubicBezTo>
                  <a:cubicBezTo>
                    <a:pt x="1903942" y="1558925"/>
                    <a:pt x="1912408" y="1579033"/>
                    <a:pt x="1917700" y="1587500"/>
                  </a:cubicBezTo>
                  <a:cubicBezTo>
                    <a:pt x="1922992" y="1595967"/>
                    <a:pt x="1924050" y="1592792"/>
                    <a:pt x="1930400" y="1593850"/>
                  </a:cubicBezTo>
                  <a:cubicBezTo>
                    <a:pt x="1936750" y="1594908"/>
                    <a:pt x="1946275" y="1584325"/>
                    <a:pt x="1955800" y="1593850"/>
                  </a:cubicBezTo>
                  <a:cubicBezTo>
                    <a:pt x="1965325" y="1603375"/>
                    <a:pt x="1976967" y="1625600"/>
                    <a:pt x="1987550" y="1651000"/>
                  </a:cubicBezTo>
                  <a:cubicBezTo>
                    <a:pt x="1998133" y="1676400"/>
                    <a:pt x="2008717" y="1717675"/>
                    <a:pt x="2019300" y="1746250"/>
                  </a:cubicBezTo>
                  <a:cubicBezTo>
                    <a:pt x="2029883" y="1774825"/>
                    <a:pt x="2042583" y="1800225"/>
                    <a:pt x="2051050" y="1822450"/>
                  </a:cubicBezTo>
                  <a:cubicBezTo>
                    <a:pt x="2059517" y="1844675"/>
                    <a:pt x="2061633" y="1856317"/>
                    <a:pt x="2070100" y="1879600"/>
                  </a:cubicBezTo>
                  <a:cubicBezTo>
                    <a:pt x="2078567" y="1902883"/>
                    <a:pt x="2093383" y="1938867"/>
                    <a:pt x="2101850" y="1962150"/>
                  </a:cubicBezTo>
                  <a:cubicBezTo>
                    <a:pt x="2110317" y="1985433"/>
                    <a:pt x="2112433" y="1991783"/>
                    <a:pt x="2120900" y="2019300"/>
                  </a:cubicBezTo>
                  <a:cubicBezTo>
                    <a:pt x="2129367" y="2046817"/>
                    <a:pt x="2142067" y="2096558"/>
                    <a:pt x="2152650" y="2127250"/>
                  </a:cubicBezTo>
                  <a:cubicBezTo>
                    <a:pt x="2163233" y="2157942"/>
                    <a:pt x="2172758" y="2178050"/>
                    <a:pt x="2184400" y="2203450"/>
                  </a:cubicBezTo>
                  <a:cubicBezTo>
                    <a:pt x="2196042" y="2228850"/>
                    <a:pt x="2211917" y="2256367"/>
                    <a:pt x="2222500" y="2279650"/>
                  </a:cubicBezTo>
                  <a:cubicBezTo>
                    <a:pt x="2233083" y="2302933"/>
                    <a:pt x="2235200" y="2325158"/>
                    <a:pt x="2247900" y="2343150"/>
                  </a:cubicBezTo>
                  <a:cubicBezTo>
                    <a:pt x="2260600" y="2361142"/>
                    <a:pt x="2282825" y="2374900"/>
                    <a:pt x="2298700" y="2387600"/>
                  </a:cubicBezTo>
                  <a:cubicBezTo>
                    <a:pt x="2314575" y="2400300"/>
                    <a:pt x="2328333" y="2410883"/>
                    <a:pt x="2343150" y="2419350"/>
                  </a:cubicBezTo>
                  <a:cubicBezTo>
                    <a:pt x="2357967" y="2427817"/>
                    <a:pt x="2371725" y="2430992"/>
                    <a:pt x="2387600" y="2438400"/>
                  </a:cubicBezTo>
                  <a:cubicBezTo>
                    <a:pt x="2403475" y="2445808"/>
                    <a:pt x="2421467" y="2464858"/>
                    <a:pt x="2438400" y="2463800"/>
                  </a:cubicBezTo>
                  <a:cubicBezTo>
                    <a:pt x="2455333" y="2462742"/>
                    <a:pt x="2489200" y="2432050"/>
                    <a:pt x="2489200" y="2432050"/>
                  </a:cubicBezTo>
                  <a:lnTo>
                    <a:pt x="2489200" y="243205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231776" y="5194821"/>
              <a:ext cx="1597160" cy="224916"/>
            </a:xfrm>
            <a:custGeom>
              <a:avLst/>
              <a:gdLst>
                <a:gd name="connsiteX0" fmla="*/ 0 w 2006600"/>
                <a:gd name="connsiteY0" fmla="*/ 276225 h 282575"/>
                <a:gd name="connsiteX1" fmla="*/ 63500 w 2006600"/>
                <a:gd name="connsiteY1" fmla="*/ 276225 h 282575"/>
                <a:gd name="connsiteX2" fmla="*/ 190500 w 2006600"/>
                <a:gd name="connsiteY2" fmla="*/ 276225 h 282575"/>
                <a:gd name="connsiteX3" fmla="*/ 241300 w 2006600"/>
                <a:gd name="connsiteY3" fmla="*/ 257175 h 282575"/>
                <a:gd name="connsiteX4" fmla="*/ 298450 w 2006600"/>
                <a:gd name="connsiteY4" fmla="*/ 219075 h 282575"/>
                <a:gd name="connsiteX5" fmla="*/ 393700 w 2006600"/>
                <a:gd name="connsiteY5" fmla="*/ 206375 h 282575"/>
                <a:gd name="connsiteX6" fmla="*/ 463550 w 2006600"/>
                <a:gd name="connsiteY6" fmla="*/ 206375 h 282575"/>
                <a:gd name="connsiteX7" fmla="*/ 520700 w 2006600"/>
                <a:gd name="connsiteY7" fmla="*/ 219075 h 282575"/>
                <a:gd name="connsiteX8" fmla="*/ 577850 w 2006600"/>
                <a:gd name="connsiteY8" fmla="*/ 250825 h 282575"/>
                <a:gd name="connsiteX9" fmla="*/ 622300 w 2006600"/>
                <a:gd name="connsiteY9" fmla="*/ 263525 h 282575"/>
                <a:gd name="connsiteX10" fmla="*/ 679450 w 2006600"/>
                <a:gd name="connsiteY10" fmla="*/ 276225 h 282575"/>
                <a:gd name="connsiteX11" fmla="*/ 749300 w 2006600"/>
                <a:gd name="connsiteY11" fmla="*/ 276225 h 282575"/>
                <a:gd name="connsiteX12" fmla="*/ 812800 w 2006600"/>
                <a:gd name="connsiteY12" fmla="*/ 238125 h 282575"/>
                <a:gd name="connsiteX13" fmla="*/ 831850 w 2006600"/>
                <a:gd name="connsiteY13" fmla="*/ 219075 h 282575"/>
                <a:gd name="connsiteX14" fmla="*/ 876300 w 2006600"/>
                <a:gd name="connsiteY14" fmla="*/ 193675 h 282575"/>
                <a:gd name="connsiteX15" fmla="*/ 914400 w 2006600"/>
                <a:gd name="connsiteY15" fmla="*/ 149225 h 282575"/>
                <a:gd name="connsiteX16" fmla="*/ 952500 w 2006600"/>
                <a:gd name="connsiteY16" fmla="*/ 123825 h 282575"/>
                <a:gd name="connsiteX17" fmla="*/ 1028700 w 2006600"/>
                <a:gd name="connsiteY17" fmla="*/ 123825 h 282575"/>
                <a:gd name="connsiteX18" fmla="*/ 1079500 w 2006600"/>
                <a:gd name="connsiteY18" fmla="*/ 136525 h 282575"/>
                <a:gd name="connsiteX19" fmla="*/ 1136650 w 2006600"/>
                <a:gd name="connsiteY19" fmla="*/ 155575 h 282575"/>
                <a:gd name="connsiteX20" fmla="*/ 1174750 w 2006600"/>
                <a:gd name="connsiteY20" fmla="*/ 161925 h 282575"/>
                <a:gd name="connsiteX21" fmla="*/ 1231900 w 2006600"/>
                <a:gd name="connsiteY21" fmla="*/ 149225 h 282575"/>
                <a:gd name="connsiteX22" fmla="*/ 1327150 w 2006600"/>
                <a:gd name="connsiteY22" fmla="*/ 104775 h 282575"/>
                <a:gd name="connsiteX23" fmla="*/ 1352550 w 2006600"/>
                <a:gd name="connsiteY23" fmla="*/ 47625 h 282575"/>
                <a:gd name="connsiteX24" fmla="*/ 1365250 w 2006600"/>
                <a:gd name="connsiteY24" fmla="*/ 3175 h 282575"/>
                <a:gd name="connsiteX25" fmla="*/ 1416050 w 2006600"/>
                <a:gd name="connsiteY25" fmla="*/ 28575 h 282575"/>
                <a:gd name="connsiteX26" fmla="*/ 1466850 w 2006600"/>
                <a:gd name="connsiteY26" fmla="*/ 47625 h 282575"/>
                <a:gd name="connsiteX27" fmla="*/ 1524000 w 2006600"/>
                <a:gd name="connsiteY27" fmla="*/ 60325 h 282575"/>
                <a:gd name="connsiteX28" fmla="*/ 1574800 w 2006600"/>
                <a:gd name="connsiteY28" fmla="*/ 66675 h 282575"/>
                <a:gd name="connsiteX29" fmla="*/ 1663700 w 2006600"/>
                <a:gd name="connsiteY29" fmla="*/ 60325 h 282575"/>
                <a:gd name="connsiteX30" fmla="*/ 1695450 w 2006600"/>
                <a:gd name="connsiteY30" fmla="*/ 47625 h 282575"/>
                <a:gd name="connsiteX31" fmla="*/ 1778000 w 2006600"/>
                <a:gd name="connsiteY31" fmla="*/ 41275 h 282575"/>
                <a:gd name="connsiteX32" fmla="*/ 1828800 w 2006600"/>
                <a:gd name="connsiteY32" fmla="*/ 53975 h 282575"/>
                <a:gd name="connsiteX33" fmla="*/ 1854200 w 2006600"/>
                <a:gd name="connsiteY33" fmla="*/ 53975 h 282575"/>
                <a:gd name="connsiteX34" fmla="*/ 1892300 w 2006600"/>
                <a:gd name="connsiteY34" fmla="*/ 53975 h 282575"/>
                <a:gd name="connsiteX35" fmla="*/ 1987550 w 2006600"/>
                <a:gd name="connsiteY35" fmla="*/ 53975 h 282575"/>
                <a:gd name="connsiteX36" fmla="*/ 2006600 w 2006600"/>
                <a:gd name="connsiteY36" fmla="*/ 53975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6600" h="282575">
                  <a:moveTo>
                    <a:pt x="0" y="276225"/>
                  </a:moveTo>
                  <a:lnTo>
                    <a:pt x="63500" y="276225"/>
                  </a:lnTo>
                  <a:cubicBezTo>
                    <a:pt x="95250" y="276225"/>
                    <a:pt x="160867" y="279400"/>
                    <a:pt x="190500" y="276225"/>
                  </a:cubicBezTo>
                  <a:cubicBezTo>
                    <a:pt x="220133" y="273050"/>
                    <a:pt x="223308" y="266700"/>
                    <a:pt x="241300" y="257175"/>
                  </a:cubicBezTo>
                  <a:cubicBezTo>
                    <a:pt x="259292" y="247650"/>
                    <a:pt x="273050" y="227542"/>
                    <a:pt x="298450" y="219075"/>
                  </a:cubicBezTo>
                  <a:cubicBezTo>
                    <a:pt x="323850" y="210608"/>
                    <a:pt x="366183" y="208492"/>
                    <a:pt x="393700" y="206375"/>
                  </a:cubicBezTo>
                  <a:cubicBezTo>
                    <a:pt x="421217" y="204258"/>
                    <a:pt x="442383" y="204258"/>
                    <a:pt x="463550" y="206375"/>
                  </a:cubicBezTo>
                  <a:cubicBezTo>
                    <a:pt x="484717" y="208492"/>
                    <a:pt x="501650" y="211667"/>
                    <a:pt x="520700" y="219075"/>
                  </a:cubicBezTo>
                  <a:cubicBezTo>
                    <a:pt x="539750" y="226483"/>
                    <a:pt x="560917" y="243417"/>
                    <a:pt x="577850" y="250825"/>
                  </a:cubicBezTo>
                  <a:cubicBezTo>
                    <a:pt x="594783" y="258233"/>
                    <a:pt x="605367" y="259292"/>
                    <a:pt x="622300" y="263525"/>
                  </a:cubicBezTo>
                  <a:cubicBezTo>
                    <a:pt x="639233" y="267758"/>
                    <a:pt x="658283" y="274108"/>
                    <a:pt x="679450" y="276225"/>
                  </a:cubicBezTo>
                  <a:cubicBezTo>
                    <a:pt x="700617" y="278342"/>
                    <a:pt x="727075" y="282575"/>
                    <a:pt x="749300" y="276225"/>
                  </a:cubicBezTo>
                  <a:cubicBezTo>
                    <a:pt x="771525" y="269875"/>
                    <a:pt x="799042" y="247650"/>
                    <a:pt x="812800" y="238125"/>
                  </a:cubicBezTo>
                  <a:cubicBezTo>
                    <a:pt x="826558" y="228600"/>
                    <a:pt x="821267" y="226483"/>
                    <a:pt x="831850" y="219075"/>
                  </a:cubicBezTo>
                  <a:cubicBezTo>
                    <a:pt x="842433" y="211667"/>
                    <a:pt x="862542" y="205317"/>
                    <a:pt x="876300" y="193675"/>
                  </a:cubicBezTo>
                  <a:cubicBezTo>
                    <a:pt x="890058" y="182033"/>
                    <a:pt x="901700" y="160867"/>
                    <a:pt x="914400" y="149225"/>
                  </a:cubicBezTo>
                  <a:cubicBezTo>
                    <a:pt x="927100" y="137583"/>
                    <a:pt x="933450" y="128058"/>
                    <a:pt x="952500" y="123825"/>
                  </a:cubicBezTo>
                  <a:cubicBezTo>
                    <a:pt x="971550" y="119592"/>
                    <a:pt x="1007533" y="121708"/>
                    <a:pt x="1028700" y="123825"/>
                  </a:cubicBezTo>
                  <a:cubicBezTo>
                    <a:pt x="1049867" y="125942"/>
                    <a:pt x="1061508" y="131233"/>
                    <a:pt x="1079500" y="136525"/>
                  </a:cubicBezTo>
                  <a:cubicBezTo>
                    <a:pt x="1097492" y="141817"/>
                    <a:pt x="1120775" y="151342"/>
                    <a:pt x="1136650" y="155575"/>
                  </a:cubicBezTo>
                  <a:cubicBezTo>
                    <a:pt x="1152525" y="159808"/>
                    <a:pt x="1158875" y="162983"/>
                    <a:pt x="1174750" y="161925"/>
                  </a:cubicBezTo>
                  <a:cubicBezTo>
                    <a:pt x="1190625" y="160867"/>
                    <a:pt x="1206500" y="158750"/>
                    <a:pt x="1231900" y="149225"/>
                  </a:cubicBezTo>
                  <a:cubicBezTo>
                    <a:pt x="1257300" y="139700"/>
                    <a:pt x="1307042" y="121708"/>
                    <a:pt x="1327150" y="104775"/>
                  </a:cubicBezTo>
                  <a:cubicBezTo>
                    <a:pt x="1347258" y="87842"/>
                    <a:pt x="1346200" y="64558"/>
                    <a:pt x="1352550" y="47625"/>
                  </a:cubicBezTo>
                  <a:cubicBezTo>
                    <a:pt x="1358900" y="30692"/>
                    <a:pt x="1354667" y="6350"/>
                    <a:pt x="1365250" y="3175"/>
                  </a:cubicBezTo>
                  <a:cubicBezTo>
                    <a:pt x="1375833" y="0"/>
                    <a:pt x="1399117" y="21167"/>
                    <a:pt x="1416050" y="28575"/>
                  </a:cubicBezTo>
                  <a:cubicBezTo>
                    <a:pt x="1432983" y="35983"/>
                    <a:pt x="1448858" y="42333"/>
                    <a:pt x="1466850" y="47625"/>
                  </a:cubicBezTo>
                  <a:cubicBezTo>
                    <a:pt x="1484842" y="52917"/>
                    <a:pt x="1506008" y="57150"/>
                    <a:pt x="1524000" y="60325"/>
                  </a:cubicBezTo>
                  <a:cubicBezTo>
                    <a:pt x="1541992" y="63500"/>
                    <a:pt x="1551517" y="66675"/>
                    <a:pt x="1574800" y="66675"/>
                  </a:cubicBezTo>
                  <a:cubicBezTo>
                    <a:pt x="1598083" y="66675"/>
                    <a:pt x="1643592" y="63500"/>
                    <a:pt x="1663700" y="60325"/>
                  </a:cubicBezTo>
                  <a:cubicBezTo>
                    <a:pt x="1683808" y="57150"/>
                    <a:pt x="1676400" y="50800"/>
                    <a:pt x="1695450" y="47625"/>
                  </a:cubicBezTo>
                  <a:cubicBezTo>
                    <a:pt x="1714500" y="44450"/>
                    <a:pt x="1755775" y="40217"/>
                    <a:pt x="1778000" y="41275"/>
                  </a:cubicBezTo>
                  <a:cubicBezTo>
                    <a:pt x="1800225" y="42333"/>
                    <a:pt x="1816100" y="51858"/>
                    <a:pt x="1828800" y="53975"/>
                  </a:cubicBezTo>
                  <a:cubicBezTo>
                    <a:pt x="1841500" y="56092"/>
                    <a:pt x="1854200" y="53975"/>
                    <a:pt x="1854200" y="53975"/>
                  </a:cubicBezTo>
                  <a:lnTo>
                    <a:pt x="1892300" y="53975"/>
                  </a:lnTo>
                  <a:lnTo>
                    <a:pt x="1987550" y="53975"/>
                  </a:lnTo>
                  <a:lnTo>
                    <a:pt x="2006600" y="53975"/>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rgbClr val="FF0000"/>
                  </a:solidFill>
                </a:ln>
              </a:endParaRPr>
            </a:p>
          </p:txBody>
        </p:sp>
        <p:sp>
          <p:nvSpPr>
            <p:cNvPr id="14" name="Freeform 13"/>
            <p:cNvSpPr/>
            <p:nvPr/>
          </p:nvSpPr>
          <p:spPr>
            <a:xfrm>
              <a:off x="1509011" y="3143616"/>
              <a:ext cx="2319925" cy="2286230"/>
            </a:xfrm>
            <a:custGeom>
              <a:avLst/>
              <a:gdLst>
                <a:gd name="connsiteX0" fmla="*/ 0 w 2914650"/>
                <a:gd name="connsiteY0" fmla="*/ 2872317 h 2872317"/>
                <a:gd name="connsiteX1" fmla="*/ 44450 w 2914650"/>
                <a:gd name="connsiteY1" fmla="*/ 2840567 h 2872317"/>
                <a:gd name="connsiteX2" fmla="*/ 107950 w 2914650"/>
                <a:gd name="connsiteY2" fmla="*/ 2808817 h 2872317"/>
                <a:gd name="connsiteX3" fmla="*/ 196850 w 2914650"/>
                <a:gd name="connsiteY3" fmla="*/ 2789767 h 2872317"/>
                <a:gd name="connsiteX4" fmla="*/ 254000 w 2914650"/>
                <a:gd name="connsiteY4" fmla="*/ 2783417 h 2872317"/>
                <a:gd name="connsiteX5" fmla="*/ 323850 w 2914650"/>
                <a:gd name="connsiteY5" fmla="*/ 2713567 h 2872317"/>
                <a:gd name="connsiteX6" fmla="*/ 323850 w 2914650"/>
                <a:gd name="connsiteY6" fmla="*/ 2586567 h 2872317"/>
                <a:gd name="connsiteX7" fmla="*/ 342900 w 2914650"/>
                <a:gd name="connsiteY7" fmla="*/ 2421467 h 2872317"/>
                <a:gd name="connsiteX8" fmla="*/ 349250 w 2914650"/>
                <a:gd name="connsiteY8" fmla="*/ 2275417 h 2872317"/>
                <a:gd name="connsiteX9" fmla="*/ 349250 w 2914650"/>
                <a:gd name="connsiteY9" fmla="*/ 2123017 h 2872317"/>
                <a:gd name="connsiteX10" fmla="*/ 355600 w 2914650"/>
                <a:gd name="connsiteY10" fmla="*/ 1900767 h 2872317"/>
                <a:gd name="connsiteX11" fmla="*/ 368300 w 2914650"/>
                <a:gd name="connsiteY11" fmla="*/ 1761067 h 2872317"/>
                <a:gd name="connsiteX12" fmla="*/ 374650 w 2914650"/>
                <a:gd name="connsiteY12" fmla="*/ 1513417 h 2872317"/>
                <a:gd name="connsiteX13" fmla="*/ 387350 w 2914650"/>
                <a:gd name="connsiteY13" fmla="*/ 1386417 h 2872317"/>
                <a:gd name="connsiteX14" fmla="*/ 425450 w 2914650"/>
                <a:gd name="connsiteY14" fmla="*/ 1900767 h 2872317"/>
                <a:gd name="connsiteX15" fmla="*/ 457200 w 2914650"/>
                <a:gd name="connsiteY15" fmla="*/ 2250017 h 2872317"/>
                <a:gd name="connsiteX16" fmla="*/ 488950 w 2914650"/>
                <a:gd name="connsiteY16" fmla="*/ 2402417 h 2872317"/>
                <a:gd name="connsiteX17" fmla="*/ 552450 w 2914650"/>
                <a:gd name="connsiteY17" fmla="*/ 2497667 h 2872317"/>
                <a:gd name="connsiteX18" fmla="*/ 603250 w 2914650"/>
                <a:gd name="connsiteY18" fmla="*/ 2631017 h 2872317"/>
                <a:gd name="connsiteX19" fmla="*/ 711200 w 2914650"/>
                <a:gd name="connsiteY19" fmla="*/ 2713567 h 2872317"/>
                <a:gd name="connsiteX20" fmla="*/ 781050 w 2914650"/>
                <a:gd name="connsiteY20" fmla="*/ 2751667 h 2872317"/>
                <a:gd name="connsiteX21" fmla="*/ 908050 w 2914650"/>
                <a:gd name="connsiteY21" fmla="*/ 2789767 h 2872317"/>
                <a:gd name="connsiteX22" fmla="*/ 1111250 w 2914650"/>
                <a:gd name="connsiteY22" fmla="*/ 2834217 h 2872317"/>
                <a:gd name="connsiteX23" fmla="*/ 1219200 w 2914650"/>
                <a:gd name="connsiteY23" fmla="*/ 2853267 h 2872317"/>
                <a:gd name="connsiteX24" fmla="*/ 1314450 w 2914650"/>
                <a:gd name="connsiteY24" fmla="*/ 2865967 h 2872317"/>
                <a:gd name="connsiteX25" fmla="*/ 1346200 w 2914650"/>
                <a:gd name="connsiteY25" fmla="*/ 2853267 h 2872317"/>
                <a:gd name="connsiteX26" fmla="*/ 1416050 w 2914650"/>
                <a:gd name="connsiteY26" fmla="*/ 2821517 h 2872317"/>
                <a:gd name="connsiteX27" fmla="*/ 1479550 w 2914650"/>
                <a:gd name="connsiteY27" fmla="*/ 2808817 h 2872317"/>
                <a:gd name="connsiteX28" fmla="*/ 1574800 w 2914650"/>
                <a:gd name="connsiteY28" fmla="*/ 2827867 h 2872317"/>
                <a:gd name="connsiteX29" fmla="*/ 1670050 w 2914650"/>
                <a:gd name="connsiteY29" fmla="*/ 2789767 h 2872317"/>
                <a:gd name="connsiteX30" fmla="*/ 1746250 w 2914650"/>
                <a:gd name="connsiteY30" fmla="*/ 2694517 h 2872317"/>
                <a:gd name="connsiteX31" fmla="*/ 1816100 w 2914650"/>
                <a:gd name="connsiteY31" fmla="*/ 2504017 h 2872317"/>
                <a:gd name="connsiteX32" fmla="*/ 1854200 w 2914650"/>
                <a:gd name="connsiteY32" fmla="*/ 2459567 h 2872317"/>
                <a:gd name="connsiteX33" fmla="*/ 1885950 w 2914650"/>
                <a:gd name="connsiteY33" fmla="*/ 2459567 h 2872317"/>
                <a:gd name="connsiteX34" fmla="*/ 1930400 w 2914650"/>
                <a:gd name="connsiteY34" fmla="*/ 2491317 h 2872317"/>
                <a:gd name="connsiteX35" fmla="*/ 2012950 w 2914650"/>
                <a:gd name="connsiteY35" fmla="*/ 2535767 h 2872317"/>
                <a:gd name="connsiteX36" fmla="*/ 2070100 w 2914650"/>
                <a:gd name="connsiteY36" fmla="*/ 2529417 h 2872317"/>
                <a:gd name="connsiteX37" fmla="*/ 2146300 w 2914650"/>
                <a:gd name="connsiteY37" fmla="*/ 2453217 h 2872317"/>
                <a:gd name="connsiteX38" fmla="*/ 2184400 w 2914650"/>
                <a:gd name="connsiteY38" fmla="*/ 2116667 h 2872317"/>
                <a:gd name="connsiteX39" fmla="*/ 2254250 w 2914650"/>
                <a:gd name="connsiteY39" fmla="*/ 795867 h 2872317"/>
                <a:gd name="connsiteX40" fmla="*/ 2266950 w 2914650"/>
                <a:gd name="connsiteY40" fmla="*/ 160867 h 2872317"/>
                <a:gd name="connsiteX41" fmla="*/ 2305050 w 2914650"/>
                <a:gd name="connsiteY41" fmla="*/ 8467 h 2872317"/>
                <a:gd name="connsiteX42" fmla="*/ 2330450 w 2914650"/>
                <a:gd name="connsiteY42" fmla="*/ 211667 h 2872317"/>
                <a:gd name="connsiteX43" fmla="*/ 2374900 w 2914650"/>
                <a:gd name="connsiteY43" fmla="*/ 878417 h 2872317"/>
                <a:gd name="connsiteX44" fmla="*/ 2438400 w 2914650"/>
                <a:gd name="connsiteY44" fmla="*/ 1284817 h 2872317"/>
                <a:gd name="connsiteX45" fmla="*/ 2540000 w 2914650"/>
                <a:gd name="connsiteY45" fmla="*/ 1754717 h 2872317"/>
                <a:gd name="connsiteX46" fmla="*/ 2724150 w 2914650"/>
                <a:gd name="connsiteY46" fmla="*/ 2154767 h 2872317"/>
                <a:gd name="connsiteX47" fmla="*/ 2914650 w 2914650"/>
                <a:gd name="connsiteY47" fmla="*/ 2307167 h 28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14650" h="2872317">
                  <a:moveTo>
                    <a:pt x="0" y="2872317"/>
                  </a:moveTo>
                  <a:cubicBezTo>
                    <a:pt x="13229" y="2861733"/>
                    <a:pt x="26458" y="2851150"/>
                    <a:pt x="44450" y="2840567"/>
                  </a:cubicBezTo>
                  <a:cubicBezTo>
                    <a:pt x="62442" y="2829984"/>
                    <a:pt x="82550" y="2817284"/>
                    <a:pt x="107950" y="2808817"/>
                  </a:cubicBezTo>
                  <a:cubicBezTo>
                    <a:pt x="133350" y="2800350"/>
                    <a:pt x="172508" y="2794000"/>
                    <a:pt x="196850" y="2789767"/>
                  </a:cubicBezTo>
                  <a:cubicBezTo>
                    <a:pt x="221192" y="2785534"/>
                    <a:pt x="232833" y="2796117"/>
                    <a:pt x="254000" y="2783417"/>
                  </a:cubicBezTo>
                  <a:cubicBezTo>
                    <a:pt x="275167" y="2770717"/>
                    <a:pt x="312208" y="2746375"/>
                    <a:pt x="323850" y="2713567"/>
                  </a:cubicBezTo>
                  <a:cubicBezTo>
                    <a:pt x="335492" y="2680759"/>
                    <a:pt x="320675" y="2635250"/>
                    <a:pt x="323850" y="2586567"/>
                  </a:cubicBezTo>
                  <a:cubicBezTo>
                    <a:pt x="327025" y="2537884"/>
                    <a:pt x="338667" y="2473325"/>
                    <a:pt x="342900" y="2421467"/>
                  </a:cubicBezTo>
                  <a:cubicBezTo>
                    <a:pt x="347133" y="2369609"/>
                    <a:pt x="348192" y="2325159"/>
                    <a:pt x="349250" y="2275417"/>
                  </a:cubicBezTo>
                  <a:cubicBezTo>
                    <a:pt x="350308" y="2225675"/>
                    <a:pt x="348192" y="2185459"/>
                    <a:pt x="349250" y="2123017"/>
                  </a:cubicBezTo>
                  <a:cubicBezTo>
                    <a:pt x="350308" y="2060575"/>
                    <a:pt x="352425" y="1961092"/>
                    <a:pt x="355600" y="1900767"/>
                  </a:cubicBezTo>
                  <a:cubicBezTo>
                    <a:pt x="358775" y="1840442"/>
                    <a:pt x="365125" y="1825625"/>
                    <a:pt x="368300" y="1761067"/>
                  </a:cubicBezTo>
                  <a:cubicBezTo>
                    <a:pt x="371475" y="1696509"/>
                    <a:pt x="371475" y="1575859"/>
                    <a:pt x="374650" y="1513417"/>
                  </a:cubicBezTo>
                  <a:cubicBezTo>
                    <a:pt x="377825" y="1450975"/>
                    <a:pt x="378883" y="1321859"/>
                    <a:pt x="387350" y="1386417"/>
                  </a:cubicBezTo>
                  <a:cubicBezTo>
                    <a:pt x="395817" y="1450975"/>
                    <a:pt x="413808" y="1756834"/>
                    <a:pt x="425450" y="1900767"/>
                  </a:cubicBezTo>
                  <a:cubicBezTo>
                    <a:pt x="437092" y="2044700"/>
                    <a:pt x="446617" y="2166409"/>
                    <a:pt x="457200" y="2250017"/>
                  </a:cubicBezTo>
                  <a:cubicBezTo>
                    <a:pt x="467783" y="2333625"/>
                    <a:pt x="473075" y="2361142"/>
                    <a:pt x="488950" y="2402417"/>
                  </a:cubicBezTo>
                  <a:cubicBezTo>
                    <a:pt x="504825" y="2443692"/>
                    <a:pt x="533400" y="2459567"/>
                    <a:pt x="552450" y="2497667"/>
                  </a:cubicBezTo>
                  <a:cubicBezTo>
                    <a:pt x="571500" y="2535767"/>
                    <a:pt x="576792" y="2595034"/>
                    <a:pt x="603250" y="2631017"/>
                  </a:cubicBezTo>
                  <a:cubicBezTo>
                    <a:pt x="629708" y="2667000"/>
                    <a:pt x="681567" y="2693459"/>
                    <a:pt x="711200" y="2713567"/>
                  </a:cubicBezTo>
                  <a:cubicBezTo>
                    <a:pt x="740833" y="2733675"/>
                    <a:pt x="748242" y="2738967"/>
                    <a:pt x="781050" y="2751667"/>
                  </a:cubicBezTo>
                  <a:cubicBezTo>
                    <a:pt x="813858" y="2764367"/>
                    <a:pt x="853017" y="2776009"/>
                    <a:pt x="908050" y="2789767"/>
                  </a:cubicBezTo>
                  <a:cubicBezTo>
                    <a:pt x="963083" y="2803525"/>
                    <a:pt x="1059392" y="2823634"/>
                    <a:pt x="1111250" y="2834217"/>
                  </a:cubicBezTo>
                  <a:cubicBezTo>
                    <a:pt x="1163108" y="2844800"/>
                    <a:pt x="1185333" y="2847975"/>
                    <a:pt x="1219200" y="2853267"/>
                  </a:cubicBezTo>
                  <a:cubicBezTo>
                    <a:pt x="1253067" y="2858559"/>
                    <a:pt x="1293283" y="2865967"/>
                    <a:pt x="1314450" y="2865967"/>
                  </a:cubicBezTo>
                  <a:cubicBezTo>
                    <a:pt x="1335617" y="2865967"/>
                    <a:pt x="1329267" y="2860675"/>
                    <a:pt x="1346200" y="2853267"/>
                  </a:cubicBezTo>
                  <a:cubicBezTo>
                    <a:pt x="1363133" y="2845859"/>
                    <a:pt x="1393825" y="2828925"/>
                    <a:pt x="1416050" y="2821517"/>
                  </a:cubicBezTo>
                  <a:cubicBezTo>
                    <a:pt x="1438275" y="2814109"/>
                    <a:pt x="1453092" y="2807759"/>
                    <a:pt x="1479550" y="2808817"/>
                  </a:cubicBezTo>
                  <a:cubicBezTo>
                    <a:pt x="1506008" y="2809875"/>
                    <a:pt x="1543050" y="2831042"/>
                    <a:pt x="1574800" y="2827867"/>
                  </a:cubicBezTo>
                  <a:cubicBezTo>
                    <a:pt x="1606550" y="2824692"/>
                    <a:pt x="1641475" y="2811992"/>
                    <a:pt x="1670050" y="2789767"/>
                  </a:cubicBezTo>
                  <a:cubicBezTo>
                    <a:pt x="1698625" y="2767542"/>
                    <a:pt x="1721908" y="2742142"/>
                    <a:pt x="1746250" y="2694517"/>
                  </a:cubicBezTo>
                  <a:cubicBezTo>
                    <a:pt x="1770592" y="2646892"/>
                    <a:pt x="1798108" y="2543175"/>
                    <a:pt x="1816100" y="2504017"/>
                  </a:cubicBezTo>
                  <a:cubicBezTo>
                    <a:pt x="1834092" y="2464859"/>
                    <a:pt x="1842558" y="2466975"/>
                    <a:pt x="1854200" y="2459567"/>
                  </a:cubicBezTo>
                  <a:cubicBezTo>
                    <a:pt x="1865842" y="2452159"/>
                    <a:pt x="1873250" y="2454275"/>
                    <a:pt x="1885950" y="2459567"/>
                  </a:cubicBezTo>
                  <a:cubicBezTo>
                    <a:pt x="1898650" y="2464859"/>
                    <a:pt x="1909233" y="2478617"/>
                    <a:pt x="1930400" y="2491317"/>
                  </a:cubicBezTo>
                  <a:cubicBezTo>
                    <a:pt x="1951567" y="2504017"/>
                    <a:pt x="1989667" y="2529417"/>
                    <a:pt x="2012950" y="2535767"/>
                  </a:cubicBezTo>
                  <a:cubicBezTo>
                    <a:pt x="2036233" y="2542117"/>
                    <a:pt x="2047875" y="2543175"/>
                    <a:pt x="2070100" y="2529417"/>
                  </a:cubicBezTo>
                  <a:cubicBezTo>
                    <a:pt x="2092325" y="2515659"/>
                    <a:pt x="2127250" y="2522009"/>
                    <a:pt x="2146300" y="2453217"/>
                  </a:cubicBezTo>
                  <a:cubicBezTo>
                    <a:pt x="2165350" y="2384425"/>
                    <a:pt x="2166408" y="2392892"/>
                    <a:pt x="2184400" y="2116667"/>
                  </a:cubicBezTo>
                  <a:cubicBezTo>
                    <a:pt x="2202392" y="1840442"/>
                    <a:pt x="2240492" y="1121834"/>
                    <a:pt x="2254250" y="795867"/>
                  </a:cubicBezTo>
                  <a:cubicBezTo>
                    <a:pt x="2268008" y="469900"/>
                    <a:pt x="2258483" y="292100"/>
                    <a:pt x="2266950" y="160867"/>
                  </a:cubicBezTo>
                  <a:cubicBezTo>
                    <a:pt x="2275417" y="29634"/>
                    <a:pt x="2294467" y="0"/>
                    <a:pt x="2305050" y="8467"/>
                  </a:cubicBezTo>
                  <a:cubicBezTo>
                    <a:pt x="2315633" y="16934"/>
                    <a:pt x="2318808" y="66675"/>
                    <a:pt x="2330450" y="211667"/>
                  </a:cubicBezTo>
                  <a:cubicBezTo>
                    <a:pt x="2342092" y="356659"/>
                    <a:pt x="2356908" y="699559"/>
                    <a:pt x="2374900" y="878417"/>
                  </a:cubicBezTo>
                  <a:cubicBezTo>
                    <a:pt x="2392892" y="1057275"/>
                    <a:pt x="2410883" y="1138767"/>
                    <a:pt x="2438400" y="1284817"/>
                  </a:cubicBezTo>
                  <a:cubicBezTo>
                    <a:pt x="2465917" y="1430867"/>
                    <a:pt x="2492375" y="1609725"/>
                    <a:pt x="2540000" y="1754717"/>
                  </a:cubicBezTo>
                  <a:cubicBezTo>
                    <a:pt x="2587625" y="1899709"/>
                    <a:pt x="2661708" y="2062692"/>
                    <a:pt x="2724150" y="2154767"/>
                  </a:cubicBezTo>
                  <a:cubicBezTo>
                    <a:pt x="2786592" y="2246842"/>
                    <a:pt x="2850621" y="2277004"/>
                    <a:pt x="2914650" y="2307167"/>
                  </a:cubicBezTo>
                </a:path>
              </a:pathLst>
            </a:cu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Box 16"/>
          <p:cNvSpPr txBox="1"/>
          <p:nvPr/>
        </p:nvSpPr>
        <p:spPr>
          <a:xfrm>
            <a:off x="2349500" y="2946400"/>
            <a:ext cx="990600" cy="461665"/>
          </a:xfrm>
          <a:prstGeom prst="rect">
            <a:avLst/>
          </a:prstGeom>
          <a:noFill/>
        </p:spPr>
        <p:txBody>
          <a:bodyPr wrap="square" rtlCol="0">
            <a:spAutoFit/>
          </a:bodyPr>
          <a:lstStyle/>
          <a:p>
            <a:r>
              <a:rPr lang="en-US" sz="2400" dirty="0" smtClean="0">
                <a:solidFill>
                  <a:srgbClr val="FF0000"/>
                </a:solidFill>
              </a:rPr>
              <a:t>a axis</a:t>
            </a:r>
            <a:endParaRPr lang="en-US" sz="2400" dirty="0">
              <a:solidFill>
                <a:srgbClr val="FF0000"/>
              </a:solidFill>
            </a:endParaRPr>
          </a:p>
        </p:txBody>
      </p:sp>
      <p:sp>
        <p:nvSpPr>
          <p:cNvPr id="18" name="Line 7"/>
          <p:cNvSpPr>
            <a:spLocks noChangeShapeType="1"/>
          </p:cNvSpPr>
          <p:nvPr/>
        </p:nvSpPr>
        <p:spPr bwMode="auto">
          <a:xfrm flipV="1">
            <a:off x="2097154" y="5232400"/>
            <a:ext cx="0" cy="783229"/>
          </a:xfrm>
          <a:prstGeom prst="line">
            <a:avLst/>
          </a:prstGeom>
          <a:noFill/>
          <a:ln w="38100">
            <a:solidFill>
              <a:srgbClr val="0000FF"/>
            </a:solidFill>
            <a:round/>
            <a:headEnd type="none" w="med" len="med"/>
            <a:tailEnd type="arrow" w="med" len="med"/>
          </a:ln>
          <a:effectLst/>
        </p:spPr>
        <p:txBody>
          <a:bodyPr wrap="none" anchor="ctr"/>
          <a:lstStyle/>
          <a:p>
            <a:endParaRPr lang="en-US"/>
          </a:p>
        </p:txBody>
      </p:sp>
      <p:sp>
        <p:nvSpPr>
          <p:cNvPr id="19" name="TextBox 18"/>
          <p:cNvSpPr txBox="1"/>
          <p:nvPr/>
        </p:nvSpPr>
        <p:spPr>
          <a:xfrm>
            <a:off x="1219200" y="5702300"/>
            <a:ext cx="990600" cy="461665"/>
          </a:xfrm>
          <a:prstGeom prst="rect">
            <a:avLst/>
          </a:prstGeom>
          <a:noFill/>
        </p:spPr>
        <p:txBody>
          <a:bodyPr wrap="square" rtlCol="0">
            <a:spAutoFit/>
          </a:bodyPr>
          <a:lstStyle/>
          <a:p>
            <a:r>
              <a:rPr lang="en-US" sz="2400" dirty="0" smtClean="0">
                <a:solidFill>
                  <a:srgbClr val="0000FF"/>
                </a:solidFill>
              </a:rPr>
              <a:t>b axis</a:t>
            </a:r>
            <a:endParaRPr lang="en-US" sz="24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of Light</a:t>
            </a:r>
            <a:endParaRPr lang="en-US" sz="3200" b="1" u="sng" dirty="0">
              <a:solidFill>
                <a:schemeClr val="tx2"/>
              </a:solidFill>
            </a:endParaRPr>
          </a:p>
        </p:txBody>
      </p:sp>
      <p:pic>
        <p:nvPicPr>
          <p:cNvPr id="11" name="Picture 10" descr="Vertical.gif"/>
          <p:cNvPicPr>
            <a:picLocks noChangeAspect="1"/>
          </p:cNvPicPr>
          <p:nvPr/>
        </p:nvPicPr>
        <p:blipFill>
          <a:blip r:embed="rId2" cstate="print"/>
          <a:stretch>
            <a:fillRect/>
          </a:stretch>
        </p:blipFill>
        <p:spPr>
          <a:xfrm>
            <a:off x="2038568" y="1114880"/>
            <a:ext cx="3222173" cy="2265590"/>
          </a:xfrm>
          <a:prstGeom prst="rect">
            <a:avLst/>
          </a:prstGeom>
        </p:spPr>
      </p:pic>
      <p:pic>
        <p:nvPicPr>
          <p:cNvPr id="33803" name="Picture 11" descr="2D animation"/>
          <p:cNvPicPr>
            <a:picLocks noChangeAspect="1" noChangeArrowheads="1" noCrop="1"/>
          </p:cNvPicPr>
          <p:nvPr/>
        </p:nvPicPr>
        <p:blipFill>
          <a:blip r:embed="rId3" cstate="print"/>
          <a:srcRect/>
          <a:stretch>
            <a:fillRect/>
          </a:stretch>
        </p:blipFill>
        <p:spPr bwMode="auto">
          <a:xfrm>
            <a:off x="6271294" y="1114877"/>
            <a:ext cx="2278868" cy="2278868"/>
          </a:xfrm>
          <a:prstGeom prst="rect">
            <a:avLst/>
          </a:prstGeom>
          <a:noFill/>
        </p:spPr>
      </p:pic>
      <p:pic>
        <p:nvPicPr>
          <p:cNvPr id="35842" name="Picture 2" descr="3D animation"/>
          <p:cNvPicPr>
            <a:picLocks noChangeAspect="1" noChangeArrowheads="1"/>
          </p:cNvPicPr>
          <p:nvPr/>
        </p:nvPicPr>
        <p:blipFill>
          <a:blip r:embed="rId4" cstate="print"/>
          <a:srcRect/>
          <a:stretch>
            <a:fillRect/>
          </a:stretch>
        </p:blipFill>
        <p:spPr bwMode="auto">
          <a:xfrm>
            <a:off x="2067472" y="3839868"/>
            <a:ext cx="3181391" cy="2236916"/>
          </a:xfrm>
          <a:prstGeom prst="rect">
            <a:avLst/>
          </a:prstGeom>
          <a:noFill/>
        </p:spPr>
      </p:pic>
      <p:sp>
        <p:nvSpPr>
          <p:cNvPr id="9" name="TextBox 8"/>
          <p:cNvSpPr txBox="1"/>
          <p:nvPr/>
        </p:nvSpPr>
        <p:spPr>
          <a:xfrm>
            <a:off x="2753065" y="3365881"/>
            <a:ext cx="1876301" cy="461665"/>
          </a:xfrm>
          <a:prstGeom prst="rect">
            <a:avLst/>
          </a:prstGeom>
          <a:noFill/>
        </p:spPr>
        <p:txBody>
          <a:bodyPr wrap="square" rtlCol="0">
            <a:spAutoFit/>
          </a:bodyPr>
          <a:lstStyle/>
          <a:p>
            <a:pPr algn="ctr"/>
            <a:r>
              <a:rPr lang="en-US" sz="2400" dirty="0" smtClean="0"/>
              <a:t>Side View</a:t>
            </a:r>
            <a:endParaRPr lang="en-US" sz="2400" dirty="0"/>
          </a:p>
        </p:txBody>
      </p:sp>
      <p:pic>
        <p:nvPicPr>
          <p:cNvPr id="35844" name="Picture 4" descr="2D animation"/>
          <p:cNvPicPr>
            <a:picLocks noChangeAspect="1" noChangeArrowheads="1" noCrop="1"/>
          </p:cNvPicPr>
          <p:nvPr/>
        </p:nvPicPr>
        <p:blipFill>
          <a:blip r:embed="rId5" cstate="print"/>
          <a:srcRect/>
          <a:stretch>
            <a:fillRect/>
          </a:stretch>
        </p:blipFill>
        <p:spPr bwMode="auto">
          <a:xfrm>
            <a:off x="6271354" y="3871034"/>
            <a:ext cx="2278866" cy="2278866"/>
          </a:xfrm>
          <a:prstGeom prst="rect">
            <a:avLst/>
          </a:prstGeom>
          <a:noFill/>
        </p:spPr>
      </p:pic>
      <p:sp>
        <p:nvSpPr>
          <p:cNvPr id="12" name="TextBox 11"/>
          <p:cNvSpPr txBox="1"/>
          <p:nvPr/>
        </p:nvSpPr>
        <p:spPr>
          <a:xfrm>
            <a:off x="6484512" y="3401216"/>
            <a:ext cx="1876301" cy="461665"/>
          </a:xfrm>
          <a:prstGeom prst="rect">
            <a:avLst/>
          </a:prstGeom>
          <a:noFill/>
        </p:spPr>
        <p:txBody>
          <a:bodyPr wrap="square" rtlCol="0">
            <a:spAutoFit/>
          </a:bodyPr>
          <a:lstStyle/>
          <a:p>
            <a:pPr algn="ctr"/>
            <a:r>
              <a:rPr lang="en-US" sz="2400" dirty="0" smtClean="0"/>
              <a:t>End View</a:t>
            </a:r>
            <a:endParaRPr lang="en-US" sz="2400" dirty="0"/>
          </a:p>
        </p:txBody>
      </p:sp>
      <p:sp>
        <p:nvSpPr>
          <p:cNvPr id="15" name="TextBox 14"/>
          <p:cNvSpPr txBox="1"/>
          <p:nvPr/>
        </p:nvSpPr>
        <p:spPr>
          <a:xfrm>
            <a:off x="81120" y="1807828"/>
            <a:ext cx="1876301" cy="830997"/>
          </a:xfrm>
          <a:prstGeom prst="rect">
            <a:avLst/>
          </a:prstGeom>
          <a:noFill/>
        </p:spPr>
        <p:txBody>
          <a:bodyPr wrap="square" rtlCol="0">
            <a:spAutoFit/>
          </a:bodyPr>
          <a:lstStyle/>
          <a:p>
            <a:pPr algn="ctr"/>
            <a:r>
              <a:rPr lang="en-US" sz="2400" dirty="0" smtClean="0"/>
              <a:t>Vertically Polarized</a:t>
            </a:r>
            <a:endParaRPr lang="en-US" sz="2400" dirty="0"/>
          </a:p>
        </p:txBody>
      </p:sp>
      <p:sp>
        <p:nvSpPr>
          <p:cNvPr id="16" name="TextBox 15"/>
          <p:cNvSpPr txBox="1"/>
          <p:nvPr/>
        </p:nvSpPr>
        <p:spPr>
          <a:xfrm>
            <a:off x="83125" y="4493243"/>
            <a:ext cx="1876301" cy="830997"/>
          </a:xfrm>
          <a:prstGeom prst="rect">
            <a:avLst/>
          </a:prstGeom>
          <a:noFill/>
        </p:spPr>
        <p:txBody>
          <a:bodyPr wrap="square" rtlCol="0">
            <a:spAutoFit/>
          </a:bodyPr>
          <a:lstStyle/>
          <a:p>
            <a:pPr algn="ctr"/>
            <a:r>
              <a:rPr lang="en-US" sz="2400" dirty="0" smtClean="0"/>
              <a:t>Horizontally Polarized</a:t>
            </a:r>
            <a:endParaRPr lang="en-US" sz="2400" dirty="0"/>
          </a:p>
        </p:txBody>
      </p:sp>
      <p:sp>
        <p:nvSpPr>
          <p:cNvPr id="17" name="Rectangle 16"/>
          <p:cNvSpPr/>
          <p:nvPr/>
        </p:nvSpPr>
        <p:spPr>
          <a:xfrm>
            <a:off x="2387539" y="6410290"/>
            <a:ext cx="5414550" cy="369332"/>
          </a:xfrm>
          <a:prstGeom prst="rect">
            <a:avLst/>
          </a:prstGeom>
        </p:spPr>
        <p:txBody>
          <a:bodyPr wrap="square">
            <a:spAutoFit/>
          </a:bodyPr>
          <a:lstStyle/>
          <a:p>
            <a:r>
              <a:rPr lang="en-US" dirty="0" smtClean="0"/>
              <a:t>http://www.enzim.hu/~szia/cddemo/edemo0.htm</a:t>
            </a:r>
            <a:endParaRPr lang="en-US" dirty="0"/>
          </a:p>
        </p:txBody>
      </p:sp>
    </p:spTree>
    <p:extLst>
      <p:ext uri="{BB962C8B-B14F-4D97-AF65-F5344CB8AC3E}">
        <p14:creationId xmlns:p14="http://schemas.microsoft.com/office/powerpoint/2010/main" xmlns="" val="4203410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Adding Polarized Light</a:t>
            </a:r>
            <a:endParaRPr lang="en-US" sz="3200" b="1" u="sng" dirty="0">
              <a:solidFill>
                <a:schemeClr val="tx2"/>
              </a:solidFill>
            </a:endParaRPr>
          </a:p>
        </p:txBody>
      </p:sp>
      <p:pic>
        <p:nvPicPr>
          <p:cNvPr id="38914" name="Picture 2" descr="3D animation"/>
          <p:cNvPicPr>
            <a:picLocks noChangeAspect="1" noChangeArrowheads="1"/>
          </p:cNvPicPr>
          <p:nvPr/>
        </p:nvPicPr>
        <p:blipFill>
          <a:blip r:embed="rId2" cstate="print"/>
          <a:srcRect/>
          <a:stretch>
            <a:fillRect/>
          </a:stretch>
        </p:blipFill>
        <p:spPr bwMode="auto">
          <a:xfrm>
            <a:off x="364578" y="2471239"/>
            <a:ext cx="4582902" cy="3222353"/>
          </a:xfrm>
          <a:prstGeom prst="rect">
            <a:avLst/>
          </a:prstGeom>
          <a:noFill/>
        </p:spPr>
      </p:pic>
      <p:pic>
        <p:nvPicPr>
          <p:cNvPr id="38916" name="Picture 4" descr="2D animation"/>
          <p:cNvPicPr>
            <a:picLocks noChangeAspect="1" noChangeArrowheads="1" noCrop="1"/>
          </p:cNvPicPr>
          <p:nvPr/>
        </p:nvPicPr>
        <p:blipFill>
          <a:blip r:embed="rId3" cstate="print"/>
          <a:srcRect/>
          <a:stretch>
            <a:fillRect/>
          </a:stretch>
        </p:blipFill>
        <p:spPr bwMode="auto">
          <a:xfrm>
            <a:off x="5354603" y="2484302"/>
            <a:ext cx="3209289" cy="3209289"/>
          </a:xfrm>
          <a:prstGeom prst="rect">
            <a:avLst/>
          </a:prstGeom>
          <a:noFill/>
        </p:spPr>
      </p:pic>
      <p:sp>
        <p:nvSpPr>
          <p:cNvPr id="7" name="TextBox 6"/>
          <p:cNvSpPr txBox="1"/>
          <p:nvPr/>
        </p:nvSpPr>
        <p:spPr>
          <a:xfrm>
            <a:off x="584200" y="825500"/>
            <a:ext cx="7937500" cy="1384995"/>
          </a:xfrm>
          <a:prstGeom prst="rect">
            <a:avLst/>
          </a:prstGeom>
          <a:noFill/>
        </p:spPr>
        <p:txBody>
          <a:bodyPr wrap="square" rtlCol="0">
            <a:spAutoFit/>
          </a:bodyPr>
          <a:lstStyle/>
          <a:p>
            <a:pPr algn="ctr"/>
            <a:r>
              <a:rPr lang="en-US" sz="2800" dirty="0" smtClean="0"/>
              <a:t>In phase (peak at the same time) + same amplitude</a:t>
            </a:r>
          </a:p>
          <a:p>
            <a:pPr algn="ctr"/>
            <a:endParaRPr lang="en-US" sz="2800" dirty="0" smtClean="0"/>
          </a:p>
          <a:p>
            <a:pPr algn="ctr"/>
            <a:r>
              <a:rPr lang="en-US" sz="2800" dirty="0" smtClean="0"/>
              <a:t>Vertical + Horizontal = 45° diagonal</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2D animation"/>
          <p:cNvPicPr>
            <a:picLocks noChangeAspect="1" noChangeArrowheads="1" noCrop="1"/>
          </p:cNvPicPr>
          <p:nvPr/>
        </p:nvPicPr>
        <p:blipFill>
          <a:blip r:embed="rId2" cstate="print"/>
          <a:srcRect/>
          <a:stretch>
            <a:fillRect/>
          </a:stretch>
        </p:blipFill>
        <p:spPr bwMode="auto">
          <a:xfrm>
            <a:off x="5375275" y="2501900"/>
            <a:ext cx="3184525" cy="3184525"/>
          </a:xfrm>
          <a:prstGeom prst="rect">
            <a:avLst/>
          </a:prstGeom>
          <a:noFill/>
        </p:spPr>
      </p:pic>
      <p:pic>
        <p:nvPicPr>
          <p:cNvPr id="41986" name="Picture 2" descr="3D animation"/>
          <p:cNvPicPr>
            <a:picLocks noChangeAspect="1" noChangeArrowheads="1"/>
          </p:cNvPicPr>
          <p:nvPr/>
        </p:nvPicPr>
        <p:blipFill>
          <a:blip r:embed="rId3" cstate="print"/>
          <a:srcRect/>
          <a:stretch>
            <a:fillRect/>
          </a:stretch>
        </p:blipFill>
        <p:spPr bwMode="auto">
          <a:xfrm>
            <a:off x="384174" y="2476500"/>
            <a:ext cx="4568825" cy="3212455"/>
          </a:xfrm>
          <a:prstGeom prst="rect">
            <a:avLst/>
          </a:prstGeom>
          <a:noFill/>
        </p:spPr>
      </p:pic>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Adding Polarized Light</a:t>
            </a:r>
            <a:endParaRPr lang="en-US" sz="3200" b="1" u="sng" dirty="0">
              <a:solidFill>
                <a:schemeClr val="tx2"/>
              </a:solidFill>
            </a:endParaRPr>
          </a:p>
        </p:txBody>
      </p:sp>
      <p:sp>
        <p:nvSpPr>
          <p:cNvPr id="10" name="TextBox 9"/>
          <p:cNvSpPr txBox="1"/>
          <p:nvPr/>
        </p:nvSpPr>
        <p:spPr>
          <a:xfrm>
            <a:off x="2362200" y="5905500"/>
            <a:ext cx="5130800" cy="830997"/>
          </a:xfrm>
          <a:prstGeom prst="rect">
            <a:avLst/>
          </a:prstGeom>
          <a:noFill/>
        </p:spPr>
        <p:txBody>
          <a:bodyPr wrap="square" rtlCol="0">
            <a:spAutoFit/>
          </a:bodyPr>
          <a:lstStyle/>
          <a:p>
            <a:pPr algn="ctr"/>
            <a:r>
              <a:rPr lang="en-US" sz="2400" dirty="0" smtClean="0"/>
              <a:t>Green peaks when red baselines.</a:t>
            </a:r>
          </a:p>
          <a:p>
            <a:pPr algn="ctr"/>
            <a:r>
              <a:rPr lang="en-US" sz="2400" dirty="0" smtClean="0"/>
              <a:t>Sum (blue) is always 1.</a:t>
            </a:r>
            <a:endParaRPr lang="en-US" sz="2400" dirty="0"/>
          </a:p>
        </p:txBody>
      </p:sp>
      <p:sp>
        <p:nvSpPr>
          <p:cNvPr id="11" name="TextBox 10"/>
          <p:cNvSpPr txBox="1"/>
          <p:nvPr/>
        </p:nvSpPr>
        <p:spPr>
          <a:xfrm>
            <a:off x="1625600" y="825500"/>
            <a:ext cx="6210300" cy="1384995"/>
          </a:xfrm>
          <a:prstGeom prst="rect">
            <a:avLst/>
          </a:prstGeom>
          <a:noFill/>
        </p:spPr>
        <p:txBody>
          <a:bodyPr wrap="square" rtlCol="0">
            <a:spAutoFit/>
          </a:bodyPr>
          <a:lstStyle/>
          <a:p>
            <a:pPr algn="ctr"/>
            <a:r>
              <a:rPr lang="en-US" sz="2800" dirty="0" smtClean="0"/>
              <a:t>¼ </a:t>
            </a:r>
            <a:r>
              <a:rPr lang="en-US" sz="2800" dirty="0" smtClean="0">
                <a:latin typeface="Symbol" pitchFamily="18" charset="2"/>
              </a:rPr>
              <a:t>l</a:t>
            </a:r>
            <a:r>
              <a:rPr lang="en-US" sz="2800" dirty="0" smtClean="0"/>
              <a:t> (90°) out of phase + same amplitude</a:t>
            </a:r>
          </a:p>
          <a:p>
            <a:pPr algn="ctr"/>
            <a:endParaRPr lang="en-US" sz="2800" dirty="0" smtClean="0"/>
          </a:p>
          <a:p>
            <a:pPr algn="ctr"/>
            <a:r>
              <a:rPr lang="en-US" sz="2800" dirty="0" smtClean="0"/>
              <a:t>Vertical + Horizontal = Circular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3D animation"/>
          <p:cNvPicPr>
            <a:picLocks noChangeAspect="1" noChangeArrowheads="1"/>
          </p:cNvPicPr>
          <p:nvPr/>
        </p:nvPicPr>
        <p:blipFill>
          <a:blip r:embed="rId2" cstate="print"/>
          <a:srcRect/>
          <a:stretch>
            <a:fillRect/>
          </a:stretch>
        </p:blipFill>
        <p:spPr bwMode="auto">
          <a:xfrm>
            <a:off x="2332903" y="3953509"/>
            <a:ext cx="2652939" cy="1865348"/>
          </a:xfrm>
          <a:prstGeom prst="rect">
            <a:avLst/>
          </a:prstGeom>
          <a:noFill/>
        </p:spPr>
      </p:pic>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latin typeface="Symbol" pitchFamily="18" charset="2"/>
              </a:rPr>
              <a:t>l</a:t>
            </a:r>
            <a:r>
              <a:rPr lang="en-US" sz="3200" b="1" u="sng" dirty="0" smtClean="0">
                <a:solidFill>
                  <a:schemeClr val="tx2"/>
                </a:solidFill>
              </a:rPr>
              <a:t>/4 Wave Plate Polarizer</a:t>
            </a:r>
            <a:endParaRPr lang="en-US" sz="3200" b="1" u="sng" dirty="0">
              <a:solidFill>
                <a:schemeClr val="tx2"/>
              </a:solidFill>
            </a:endParaRPr>
          </a:p>
        </p:txBody>
      </p:sp>
      <p:pic>
        <p:nvPicPr>
          <p:cNvPr id="39938" name="Picture 2" descr="http://hyperphysics.phy-astr.gsu.edu/hbase/phyopt/imgpho/lcpol.gif"/>
          <p:cNvPicPr>
            <a:picLocks noChangeAspect="1" noChangeArrowheads="1"/>
          </p:cNvPicPr>
          <p:nvPr/>
        </p:nvPicPr>
        <p:blipFill>
          <a:blip r:embed="rId3" cstate="print"/>
          <a:srcRect/>
          <a:stretch>
            <a:fillRect/>
          </a:stretch>
        </p:blipFill>
        <p:spPr bwMode="auto">
          <a:xfrm>
            <a:off x="3551380" y="851619"/>
            <a:ext cx="3179620" cy="2612214"/>
          </a:xfrm>
          <a:prstGeom prst="rect">
            <a:avLst/>
          </a:prstGeom>
          <a:noFill/>
        </p:spPr>
      </p:pic>
      <p:pic>
        <p:nvPicPr>
          <p:cNvPr id="6" name="Picture 5" descr="Vertical.gif"/>
          <p:cNvPicPr>
            <a:picLocks noChangeAspect="1"/>
          </p:cNvPicPr>
          <p:nvPr/>
        </p:nvPicPr>
        <p:blipFill>
          <a:blip r:embed="rId4" cstate="print"/>
          <a:stretch>
            <a:fillRect/>
          </a:stretch>
        </p:blipFill>
        <p:spPr>
          <a:xfrm>
            <a:off x="301202" y="3583755"/>
            <a:ext cx="2690193" cy="1891542"/>
          </a:xfrm>
          <a:prstGeom prst="rect">
            <a:avLst/>
          </a:prstGeom>
        </p:spPr>
      </p:pic>
      <p:sp>
        <p:nvSpPr>
          <p:cNvPr id="8" name="Cube 7"/>
          <p:cNvSpPr/>
          <p:nvPr/>
        </p:nvSpPr>
        <p:spPr>
          <a:xfrm>
            <a:off x="2375623" y="3690798"/>
            <a:ext cx="526327" cy="1982732"/>
          </a:xfrm>
          <a:prstGeom prst="cube">
            <a:avLst>
              <a:gd name="adj" fmla="val 56354"/>
            </a:avLst>
          </a:prstGeom>
          <a:solidFill>
            <a:schemeClr val="bg1">
              <a:lumMod val="85000"/>
            </a:schemeClr>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7"/>
          <p:cNvSpPr>
            <a:spLocks noChangeShapeType="1"/>
          </p:cNvSpPr>
          <p:nvPr/>
        </p:nvSpPr>
        <p:spPr bwMode="auto">
          <a:xfrm flipV="1">
            <a:off x="1703454" y="5575299"/>
            <a:ext cx="582546" cy="656229"/>
          </a:xfrm>
          <a:prstGeom prst="line">
            <a:avLst/>
          </a:prstGeom>
          <a:noFill/>
          <a:ln w="38100">
            <a:solidFill>
              <a:schemeClr val="tx1"/>
            </a:solidFill>
            <a:round/>
            <a:headEnd type="none" w="med" len="med"/>
            <a:tailEnd type="arrow" w="med" len="med"/>
          </a:ln>
          <a:effectLst/>
        </p:spPr>
        <p:txBody>
          <a:bodyPr wrap="none" anchor="ctr"/>
          <a:lstStyle/>
          <a:p>
            <a:endParaRPr lang="en-US"/>
          </a:p>
        </p:txBody>
      </p:sp>
      <p:sp>
        <p:nvSpPr>
          <p:cNvPr id="14" name="TextBox 13"/>
          <p:cNvSpPr txBox="1"/>
          <p:nvPr/>
        </p:nvSpPr>
        <p:spPr>
          <a:xfrm>
            <a:off x="254000" y="6218535"/>
            <a:ext cx="4559300" cy="461665"/>
          </a:xfrm>
          <a:prstGeom prst="rect">
            <a:avLst/>
          </a:prstGeom>
          <a:noFill/>
        </p:spPr>
        <p:txBody>
          <a:bodyPr wrap="square" rtlCol="0">
            <a:spAutoFit/>
          </a:bodyPr>
          <a:lstStyle/>
          <a:p>
            <a:r>
              <a:rPr lang="en-US" sz="2400" dirty="0" smtClean="0">
                <a:latin typeface="Symbol" pitchFamily="18" charset="2"/>
              </a:rPr>
              <a:t>l</a:t>
            </a:r>
            <a:r>
              <a:rPr lang="en-US" sz="2400" dirty="0" smtClean="0"/>
              <a:t>/4 Wave Plate Polarizer</a:t>
            </a:r>
            <a:endParaRPr lang="en-US" sz="2400" dirty="0"/>
          </a:p>
        </p:txBody>
      </p:sp>
      <p:pic>
        <p:nvPicPr>
          <p:cNvPr id="15" name="Picture 4" descr="2D animation"/>
          <p:cNvPicPr>
            <a:picLocks noChangeAspect="1" noChangeArrowheads="1" noCrop="1"/>
          </p:cNvPicPr>
          <p:nvPr/>
        </p:nvPicPr>
        <p:blipFill>
          <a:blip r:embed="rId5" cstate="print"/>
          <a:srcRect/>
          <a:stretch>
            <a:fillRect/>
          </a:stretch>
        </p:blipFill>
        <p:spPr bwMode="auto">
          <a:xfrm>
            <a:off x="6061075" y="3822700"/>
            <a:ext cx="2384425" cy="23844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6" name="Picture 8" descr="2D animation"/>
          <p:cNvPicPr>
            <a:picLocks noChangeAspect="1" noChangeArrowheads="1" noCrop="1"/>
          </p:cNvPicPr>
          <p:nvPr/>
        </p:nvPicPr>
        <p:blipFill>
          <a:blip r:embed="rId2" cstate="print"/>
          <a:srcRect/>
          <a:stretch>
            <a:fillRect/>
          </a:stretch>
        </p:blipFill>
        <p:spPr bwMode="auto">
          <a:xfrm>
            <a:off x="6276975" y="3873500"/>
            <a:ext cx="2270125" cy="2270125"/>
          </a:xfrm>
          <a:prstGeom prst="rect">
            <a:avLst/>
          </a:prstGeom>
          <a:noFill/>
        </p:spPr>
      </p:pic>
      <p:pic>
        <p:nvPicPr>
          <p:cNvPr id="43014" name="Picture 6" descr="3D animation"/>
          <p:cNvPicPr>
            <a:picLocks noChangeAspect="1" noChangeArrowheads="1"/>
          </p:cNvPicPr>
          <p:nvPr/>
        </p:nvPicPr>
        <p:blipFill>
          <a:blip r:embed="rId3" cstate="print"/>
          <a:srcRect/>
          <a:stretch>
            <a:fillRect/>
          </a:stretch>
        </p:blipFill>
        <p:spPr bwMode="auto">
          <a:xfrm>
            <a:off x="2060574" y="3835400"/>
            <a:ext cx="3160889" cy="2222500"/>
          </a:xfrm>
          <a:prstGeom prst="rect">
            <a:avLst/>
          </a:prstGeom>
          <a:noFill/>
        </p:spPr>
      </p:pic>
      <p:pic>
        <p:nvPicPr>
          <p:cNvPr id="43012" name="Picture 4" descr="2D animation"/>
          <p:cNvPicPr>
            <a:picLocks noChangeAspect="1" noChangeArrowheads="1" noCrop="1"/>
          </p:cNvPicPr>
          <p:nvPr/>
        </p:nvPicPr>
        <p:blipFill>
          <a:blip r:embed="rId4" cstate="print"/>
          <a:srcRect/>
          <a:stretch>
            <a:fillRect/>
          </a:stretch>
        </p:blipFill>
        <p:spPr bwMode="auto">
          <a:xfrm>
            <a:off x="6264275" y="1117600"/>
            <a:ext cx="2270125" cy="2270125"/>
          </a:xfrm>
          <a:prstGeom prst="rect">
            <a:avLst/>
          </a:prstGeom>
          <a:noFill/>
        </p:spPr>
      </p:pic>
      <p:pic>
        <p:nvPicPr>
          <p:cNvPr id="43010" name="Picture 2" descr="3D animation"/>
          <p:cNvPicPr>
            <a:picLocks noChangeAspect="1" noChangeArrowheads="1"/>
          </p:cNvPicPr>
          <p:nvPr/>
        </p:nvPicPr>
        <p:blipFill>
          <a:blip r:embed="rId5" cstate="print"/>
          <a:srcRect/>
          <a:stretch>
            <a:fillRect/>
          </a:stretch>
        </p:blipFill>
        <p:spPr bwMode="auto">
          <a:xfrm>
            <a:off x="2035174" y="1130300"/>
            <a:ext cx="3209925" cy="2256979"/>
          </a:xfrm>
          <a:prstGeom prst="rect">
            <a:avLst/>
          </a:prstGeom>
          <a:noFill/>
        </p:spPr>
      </p:pic>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of Light</a:t>
            </a:r>
            <a:endParaRPr lang="en-US" sz="3200" b="1" u="sng" dirty="0">
              <a:solidFill>
                <a:schemeClr val="tx2"/>
              </a:solidFill>
            </a:endParaRPr>
          </a:p>
        </p:txBody>
      </p:sp>
      <p:sp>
        <p:nvSpPr>
          <p:cNvPr id="9" name="TextBox 8"/>
          <p:cNvSpPr txBox="1"/>
          <p:nvPr/>
        </p:nvSpPr>
        <p:spPr>
          <a:xfrm>
            <a:off x="2753065" y="3365881"/>
            <a:ext cx="1876301" cy="461665"/>
          </a:xfrm>
          <a:prstGeom prst="rect">
            <a:avLst/>
          </a:prstGeom>
          <a:noFill/>
        </p:spPr>
        <p:txBody>
          <a:bodyPr wrap="square" rtlCol="0">
            <a:spAutoFit/>
          </a:bodyPr>
          <a:lstStyle/>
          <a:p>
            <a:pPr algn="ctr"/>
            <a:r>
              <a:rPr lang="en-US" sz="2400" dirty="0" smtClean="0"/>
              <a:t>Side View</a:t>
            </a:r>
            <a:endParaRPr lang="en-US" sz="2400" dirty="0"/>
          </a:p>
        </p:txBody>
      </p:sp>
      <p:sp>
        <p:nvSpPr>
          <p:cNvPr id="12" name="TextBox 11"/>
          <p:cNvSpPr txBox="1"/>
          <p:nvPr/>
        </p:nvSpPr>
        <p:spPr>
          <a:xfrm>
            <a:off x="6484512" y="3401216"/>
            <a:ext cx="1876301" cy="461665"/>
          </a:xfrm>
          <a:prstGeom prst="rect">
            <a:avLst/>
          </a:prstGeom>
          <a:noFill/>
        </p:spPr>
        <p:txBody>
          <a:bodyPr wrap="square" rtlCol="0">
            <a:spAutoFit/>
          </a:bodyPr>
          <a:lstStyle/>
          <a:p>
            <a:pPr algn="ctr"/>
            <a:r>
              <a:rPr lang="en-US" sz="2400" dirty="0" smtClean="0"/>
              <a:t>End View</a:t>
            </a:r>
            <a:endParaRPr lang="en-US" sz="2400" dirty="0"/>
          </a:p>
        </p:txBody>
      </p:sp>
      <p:sp>
        <p:nvSpPr>
          <p:cNvPr id="15" name="TextBox 14"/>
          <p:cNvSpPr txBox="1"/>
          <p:nvPr/>
        </p:nvSpPr>
        <p:spPr>
          <a:xfrm>
            <a:off x="81120" y="1807828"/>
            <a:ext cx="1876301" cy="830997"/>
          </a:xfrm>
          <a:prstGeom prst="rect">
            <a:avLst/>
          </a:prstGeom>
          <a:noFill/>
        </p:spPr>
        <p:txBody>
          <a:bodyPr wrap="square" rtlCol="0">
            <a:spAutoFit/>
          </a:bodyPr>
          <a:lstStyle/>
          <a:p>
            <a:pPr algn="ctr"/>
            <a:r>
              <a:rPr lang="en-US" sz="2400" dirty="0" smtClean="0"/>
              <a:t>left-circularly polarized</a:t>
            </a:r>
            <a:endParaRPr lang="en-US" sz="2400" dirty="0"/>
          </a:p>
        </p:txBody>
      </p:sp>
      <p:sp>
        <p:nvSpPr>
          <p:cNvPr id="16" name="TextBox 15"/>
          <p:cNvSpPr txBox="1"/>
          <p:nvPr/>
        </p:nvSpPr>
        <p:spPr>
          <a:xfrm>
            <a:off x="19625" y="4493243"/>
            <a:ext cx="1999675" cy="830997"/>
          </a:xfrm>
          <a:prstGeom prst="rect">
            <a:avLst/>
          </a:prstGeom>
          <a:noFill/>
        </p:spPr>
        <p:txBody>
          <a:bodyPr wrap="square" rtlCol="0">
            <a:spAutoFit/>
          </a:bodyPr>
          <a:lstStyle/>
          <a:p>
            <a:pPr algn="ctr"/>
            <a:r>
              <a:rPr lang="en-US" sz="2400" dirty="0" smtClean="0"/>
              <a:t>right-circularly polarized</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2013 Nobel Prize in Chemistry</a:t>
            </a:r>
            <a:endParaRPr lang="en-US" sz="3200" b="1" u="sng" dirty="0">
              <a:solidFill>
                <a:schemeClr val="tx2"/>
              </a:solidFill>
            </a:endParaRPr>
          </a:p>
        </p:txBody>
      </p:sp>
      <p:pic>
        <p:nvPicPr>
          <p:cNvPr id="115715" name="Picture 3"/>
          <p:cNvPicPr>
            <a:picLocks noChangeAspect="1" noChangeArrowheads="1"/>
          </p:cNvPicPr>
          <p:nvPr/>
        </p:nvPicPr>
        <p:blipFill>
          <a:blip r:embed="rId2" cstate="print"/>
          <a:srcRect/>
          <a:stretch>
            <a:fillRect/>
          </a:stretch>
        </p:blipFill>
        <p:spPr bwMode="auto">
          <a:xfrm>
            <a:off x="909638" y="1093882"/>
            <a:ext cx="7298132" cy="48687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2D animacio"/>
          <p:cNvPicPr>
            <a:picLocks noChangeAspect="1" noChangeArrowheads="1" noCrop="1"/>
          </p:cNvPicPr>
          <p:nvPr/>
        </p:nvPicPr>
        <p:blipFill>
          <a:blip r:embed="rId2" cstate="print"/>
          <a:srcRect/>
          <a:stretch>
            <a:fillRect/>
          </a:stretch>
        </p:blipFill>
        <p:spPr bwMode="auto">
          <a:xfrm>
            <a:off x="5375275" y="2501900"/>
            <a:ext cx="3171825" cy="3171825"/>
          </a:xfrm>
          <a:prstGeom prst="rect">
            <a:avLst/>
          </a:prstGeom>
          <a:noFill/>
        </p:spPr>
      </p:pic>
      <p:pic>
        <p:nvPicPr>
          <p:cNvPr id="44034" name="Picture 2" descr="3D animacio"/>
          <p:cNvPicPr>
            <a:picLocks noChangeAspect="1" noChangeArrowheads="1"/>
          </p:cNvPicPr>
          <p:nvPr/>
        </p:nvPicPr>
        <p:blipFill>
          <a:blip r:embed="rId3" cstate="print"/>
          <a:srcRect/>
          <a:stretch>
            <a:fillRect/>
          </a:stretch>
        </p:blipFill>
        <p:spPr bwMode="auto">
          <a:xfrm>
            <a:off x="371474" y="2476500"/>
            <a:ext cx="4568825" cy="3212455"/>
          </a:xfrm>
          <a:prstGeom prst="rect">
            <a:avLst/>
          </a:prstGeom>
          <a:noFill/>
        </p:spPr>
      </p:pic>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Adding Polarized Light</a:t>
            </a:r>
            <a:endParaRPr lang="en-US" sz="3200" b="1" u="sng" dirty="0">
              <a:solidFill>
                <a:schemeClr val="tx2"/>
              </a:solidFill>
            </a:endParaRPr>
          </a:p>
        </p:txBody>
      </p:sp>
      <p:sp>
        <p:nvSpPr>
          <p:cNvPr id="7" name="TextBox 6"/>
          <p:cNvSpPr txBox="1"/>
          <p:nvPr/>
        </p:nvSpPr>
        <p:spPr>
          <a:xfrm>
            <a:off x="266700" y="825500"/>
            <a:ext cx="8572500" cy="1384995"/>
          </a:xfrm>
          <a:prstGeom prst="rect">
            <a:avLst/>
          </a:prstGeom>
          <a:noFill/>
        </p:spPr>
        <p:txBody>
          <a:bodyPr wrap="square" rtlCol="0">
            <a:spAutoFit/>
          </a:bodyPr>
          <a:lstStyle/>
          <a:p>
            <a:pPr algn="ctr"/>
            <a:r>
              <a:rPr lang="en-US" sz="2800" dirty="0" smtClean="0"/>
              <a:t>In phase (peak at the same time) + same amplitude</a:t>
            </a:r>
          </a:p>
          <a:p>
            <a:pPr algn="ctr"/>
            <a:endParaRPr lang="en-US" sz="2800" dirty="0" smtClean="0"/>
          </a:p>
          <a:p>
            <a:pPr algn="ctr"/>
            <a:r>
              <a:rPr lang="en-US" sz="2800" dirty="0" smtClean="0"/>
              <a:t>left circular + right circular = vertical</a:t>
            </a:r>
          </a:p>
        </p:txBody>
      </p:sp>
      <p:sp>
        <p:nvSpPr>
          <p:cNvPr id="10" name="TextBox 9"/>
          <p:cNvSpPr txBox="1"/>
          <p:nvPr/>
        </p:nvSpPr>
        <p:spPr>
          <a:xfrm>
            <a:off x="2362200" y="5905500"/>
            <a:ext cx="4394200" cy="461665"/>
          </a:xfrm>
          <a:prstGeom prst="rect">
            <a:avLst/>
          </a:prstGeom>
          <a:noFill/>
        </p:spPr>
        <p:txBody>
          <a:bodyPr wrap="square" rtlCol="0">
            <a:spAutoFit/>
          </a:bodyPr>
          <a:lstStyle/>
          <a:p>
            <a:pPr algn="ctr"/>
            <a:r>
              <a:rPr lang="en-US" sz="2400" dirty="0" smtClean="0"/>
              <a:t>Green peaks when red peaks.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Spectroscopy</a:t>
            </a:r>
            <a:endParaRPr lang="en-US" sz="3200" b="1" u="sng" dirty="0">
              <a:solidFill>
                <a:schemeClr val="tx2"/>
              </a:solidFill>
            </a:endParaRPr>
          </a:p>
        </p:txBody>
      </p:sp>
      <p:pic>
        <p:nvPicPr>
          <p:cNvPr id="45058" name="Picture 2" descr="http://www.enzim.hu/%7Eszia/cddemo/p7.gif"/>
          <p:cNvPicPr>
            <a:picLocks noChangeAspect="1" noChangeArrowheads="1"/>
          </p:cNvPicPr>
          <p:nvPr/>
        </p:nvPicPr>
        <p:blipFill>
          <a:blip r:embed="rId2" cstate="print"/>
          <a:srcRect/>
          <a:stretch>
            <a:fillRect/>
          </a:stretch>
        </p:blipFill>
        <p:spPr bwMode="auto">
          <a:xfrm>
            <a:off x="1511300" y="3036888"/>
            <a:ext cx="6096000" cy="2143125"/>
          </a:xfrm>
          <a:prstGeom prst="rect">
            <a:avLst/>
          </a:prstGeom>
          <a:noFill/>
        </p:spPr>
      </p:pic>
      <p:sp>
        <p:nvSpPr>
          <p:cNvPr id="7" name="Rectangle 14"/>
          <p:cNvSpPr>
            <a:spLocks noChangeArrowheads="1"/>
          </p:cNvSpPr>
          <p:nvPr/>
        </p:nvSpPr>
        <p:spPr bwMode="auto">
          <a:xfrm>
            <a:off x="2260600" y="5461000"/>
            <a:ext cx="4591050" cy="1066800"/>
          </a:xfrm>
          <a:prstGeom prst="rect">
            <a:avLst/>
          </a:prstGeom>
          <a:noFill/>
          <a:ln w="9525">
            <a:noFill/>
            <a:miter lim="800000"/>
            <a:headEnd/>
            <a:tailEnd/>
          </a:ln>
          <a:effectLst/>
        </p:spPr>
        <p:txBody>
          <a:bodyPr lIns="0" tIns="0" rIns="0" bIns="0"/>
          <a:lstStyle/>
          <a:p>
            <a:pPr marL="342900" indent="-342900" algn="l" eaLnBrk="1" hangingPunct="1">
              <a:spcBef>
                <a:spcPct val="20000"/>
              </a:spcBef>
            </a:pPr>
            <a:r>
              <a:rPr lang="en-GB" sz="2800" dirty="0"/>
              <a:t>Absorbance: </a:t>
            </a:r>
          </a:p>
          <a:p>
            <a:pPr marL="342900" indent="-342900" eaLnBrk="1" hangingPunct="1">
              <a:spcBef>
                <a:spcPct val="20000"/>
              </a:spcBef>
            </a:pPr>
            <a:r>
              <a:rPr lang="en-GB" sz="2800" dirty="0" smtClean="0"/>
              <a:t>	A </a:t>
            </a:r>
            <a:r>
              <a:rPr lang="en-GB" sz="2800" dirty="0"/>
              <a:t>= -</a:t>
            </a:r>
            <a:r>
              <a:rPr lang="en-GB" sz="2800" dirty="0" smtClean="0"/>
              <a:t>log </a:t>
            </a:r>
            <a:r>
              <a:rPr lang="en-GB" sz="2800" dirty="0"/>
              <a:t>T = </a:t>
            </a:r>
            <a:r>
              <a:rPr lang="en-GB" sz="2800" dirty="0" smtClean="0"/>
              <a:t>log </a:t>
            </a:r>
            <a:r>
              <a:rPr lang="en-GB" sz="2800" dirty="0"/>
              <a:t>P</a:t>
            </a:r>
            <a:r>
              <a:rPr lang="en-GB" sz="2800" baseline="-25000" dirty="0"/>
              <a:t>0</a:t>
            </a:r>
            <a:r>
              <a:rPr lang="en-GB" sz="2800" dirty="0"/>
              <a:t>/P</a:t>
            </a:r>
          </a:p>
        </p:txBody>
      </p:sp>
      <p:grpSp>
        <p:nvGrpSpPr>
          <p:cNvPr id="8" name="Group 7"/>
          <p:cNvGrpSpPr>
            <a:grpSpLocks/>
          </p:cNvGrpSpPr>
          <p:nvPr/>
        </p:nvGrpSpPr>
        <p:grpSpPr bwMode="auto">
          <a:xfrm>
            <a:off x="3257599" y="1353024"/>
            <a:ext cx="2443163" cy="920753"/>
            <a:chOff x="3885" y="696"/>
            <a:chExt cx="1539" cy="580"/>
          </a:xfrm>
        </p:grpSpPr>
        <p:sp>
          <p:nvSpPr>
            <p:cNvPr id="9" name="AutoShape 9"/>
            <p:cNvSpPr>
              <a:spLocks noChangeArrowheads="1"/>
            </p:cNvSpPr>
            <p:nvPr/>
          </p:nvSpPr>
          <p:spPr bwMode="auto">
            <a:xfrm>
              <a:off x="3888" y="696"/>
              <a:ext cx="624" cy="576"/>
            </a:xfrm>
            <a:prstGeom prst="rightArrow">
              <a:avLst>
                <a:gd name="adj1" fmla="val 50000"/>
                <a:gd name="adj2" fmla="val 27083"/>
              </a:avLst>
            </a:prstGeom>
            <a:solidFill>
              <a:srgbClr val="FF0000">
                <a:alpha val="69804"/>
              </a:srgbClr>
            </a:solidFill>
            <a:ln w="9525">
              <a:noFill/>
              <a:miter lim="800000"/>
              <a:headEnd/>
              <a:tailEnd/>
            </a:ln>
            <a:effectLst/>
          </p:spPr>
          <p:txBody>
            <a:bodyPr wrap="none" anchor="ctr"/>
            <a:lstStyle/>
            <a:p>
              <a:endParaRPr lang="en-US"/>
            </a:p>
          </p:txBody>
        </p:sp>
        <p:sp>
          <p:nvSpPr>
            <p:cNvPr id="10" name="AutoShape 10"/>
            <p:cNvSpPr>
              <a:spLocks noChangeArrowheads="1"/>
            </p:cNvSpPr>
            <p:nvPr/>
          </p:nvSpPr>
          <p:spPr bwMode="auto">
            <a:xfrm>
              <a:off x="4944" y="804"/>
              <a:ext cx="480" cy="360"/>
            </a:xfrm>
            <a:prstGeom prst="rightArrow">
              <a:avLst>
                <a:gd name="adj1" fmla="val 50000"/>
                <a:gd name="adj2" fmla="val 33333"/>
              </a:avLst>
            </a:prstGeom>
            <a:solidFill>
              <a:srgbClr val="FF0000">
                <a:alpha val="69804"/>
              </a:srgbClr>
            </a:solidFill>
            <a:ln w="9525">
              <a:noFill/>
              <a:miter lim="800000"/>
              <a:headEnd/>
              <a:tailEnd/>
            </a:ln>
            <a:effectLst/>
          </p:spPr>
          <p:txBody>
            <a:bodyPr wrap="none" anchor="ctr"/>
            <a:lstStyle/>
            <a:p>
              <a:endParaRPr lang="en-US"/>
            </a:p>
          </p:txBody>
        </p:sp>
        <p:sp>
          <p:nvSpPr>
            <p:cNvPr id="11" name="Text Box 12"/>
            <p:cNvSpPr txBox="1">
              <a:spLocks noChangeArrowheads="1"/>
            </p:cNvSpPr>
            <p:nvPr/>
          </p:nvSpPr>
          <p:spPr bwMode="auto">
            <a:xfrm>
              <a:off x="3885" y="830"/>
              <a:ext cx="285" cy="446"/>
            </a:xfrm>
            <a:prstGeom prst="rect">
              <a:avLst/>
            </a:prstGeom>
            <a:noFill/>
            <a:ln w="9525">
              <a:noFill/>
              <a:miter lim="800000"/>
              <a:headEnd/>
              <a:tailEnd/>
            </a:ln>
            <a:effectLst/>
          </p:spPr>
          <p:txBody>
            <a:bodyPr wrap="none">
              <a:spAutoFit/>
            </a:bodyPr>
            <a:lstStyle/>
            <a:p>
              <a:pPr algn="l"/>
              <a:r>
                <a:rPr lang="en-US" sz="2400" b="1" dirty="0"/>
                <a:t>P</a:t>
              </a:r>
              <a:r>
                <a:rPr lang="en-US" sz="2400" b="1" baseline="-25000" dirty="0"/>
                <a:t>0</a:t>
              </a:r>
            </a:p>
            <a:p>
              <a:pPr algn="l"/>
              <a:endParaRPr lang="en-US" sz="2400" b="1" baseline="-25000" dirty="0"/>
            </a:p>
          </p:txBody>
        </p:sp>
      </p:grpSp>
      <p:sp>
        <p:nvSpPr>
          <p:cNvPr id="12" name="Cube 11"/>
          <p:cNvSpPr/>
          <p:nvPr/>
        </p:nvSpPr>
        <p:spPr>
          <a:xfrm>
            <a:off x="4291063" y="1218216"/>
            <a:ext cx="536473" cy="1348648"/>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113615" y="2139950"/>
            <a:ext cx="1154740" cy="369332"/>
          </a:xfrm>
          <a:prstGeom prst="rect">
            <a:avLst/>
          </a:prstGeom>
        </p:spPr>
        <p:txBody>
          <a:bodyPr wrap="none">
            <a:spAutoFit/>
          </a:bodyPr>
          <a:lstStyle/>
          <a:p>
            <a:r>
              <a:rPr lang="en-US" dirty="0" smtClean="0"/>
              <a:t>(power in)</a:t>
            </a:r>
            <a:endParaRPr lang="en-US" dirty="0"/>
          </a:p>
        </p:txBody>
      </p:sp>
      <p:sp>
        <p:nvSpPr>
          <p:cNvPr id="15" name="Text Box 12"/>
          <p:cNvSpPr txBox="1">
            <a:spLocks noChangeArrowheads="1"/>
          </p:cNvSpPr>
          <p:nvPr/>
        </p:nvSpPr>
        <p:spPr bwMode="auto">
          <a:xfrm>
            <a:off x="4953045" y="1575419"/>
            <a:ext cx="348172" cy="707886"/>
          </a:xfrm>
          <a:prstGeom prst="rect">
            <a:avLst/>
          </a:prstGeom>
          <a:noFill/>
          <a:ln w="9525">
            <a:noFill/>
            <a:miter lim="800000"/>
            <a:headEnd/>
            <a:tailEnd/>
          </a:ln>
          <a:effectLst/>
        </p:spPr>
        <p:txBody>
          <a:bodyPr wrap="none">
            <a:spAutoFit/>
          </a:bodyPr>
          <a:lstStyle/>
          <a:p>
            <a:pPr algn="l"/>
            <a:r>
              <a:rPr lang="en-US" sz="2400" b="1" dirty="0" smtClean="0"/>
              <a:t>P</a:t>
            </a:r>
            <a:endParaRPr lang="en-US" sz="2400" b="1" baseline="-25000" dirty="0"/>
          </a:p>
          <a:p>
            <a:pPr algn="l"/>
            <a:endParaRPr lang="en-US" sz="2400" b="1" baseline="-25000" dirty="0"/>
          </a:p>
        </p:txBody>
      </p:sp>
      <p:sp>
        <p:nvSpPr>
          <p:cNvPr id="16" name="Rectangle 15"/>
          <p:cNvSpPr/>
          <p:nvPr/>
        </p:nvSpPr>
        <p:spPr>
          <a:xfrm>
            <a:off x="4809065" y="2162141"/>
            <a:ext cx="1300612" cy="369332"/>
          </a:xfrm>
          <a:prstGeom prst="rect">
            <a:avLst/>
          </a:prstGeom>
        </p:spPr>
        <p:txBody>
          <a:bodyPr wrap="none">
            <a:spAutoFit/>
          </a:bodyPr>
          <a:lstStyle/>
          <a:p>
            <a:r>
              <a:rPr lang="en-US" dirty="0" smtClean="0"/>
              <a:t>(power out)</a:t>
            </a:r>
            <a:endParaRPr lang="en-US" dirty="0"/>
          </a:p>
        </p:txBody>
      </p:sp>
      <p:sp>
        <p:nvSpPr>
          <p:cNvPr id="17" name="Text Box 12"/>
          <p:cNvSpPr txBox="1">
            <a:spLocks noChangeArrowheads="1"/>
          </p:cNvSpPr>
          <p:nvPr/>
        </p:nvSpPr>
        <p:spPr bwMode="auto">
          <a:xfrm>
            <a:off x="2711499" y="4004150"/>
            <a:ext cx="452438" cy="708027"/>
          </a:xfrm>
          <a:prstGeom prst="rect">
            <a:avLst/>
          </a:prstGeom>
          <a:noFill/>
          <a:ln w="9525">
            <a:noFill/>
            <a:miter lim="800000"/>
            <a:headEnd/>
            <a:tailEnd/>
          </a:ln>
          <a:effectLst/>
        </p:spPr>
        <p:txBody>
          <a:bodyPr wrap="none">
            <a:spAutoFit/>
          </a:bodyPr>
          <a:lstStyle/>
          <a:p>
            <a:pPr algn="l"/>
            <a:r>
              <a:rPr lang="en-US" sz="2400" b="1" dirty="0">
                <a:solidFill>
                  <a:srgbClr val="FF0000"/>
                </a:solidFill>
              </a:rPr>
              <a:t>P</a:t>
            </a:r>
            <a:r>
              <a:rPr lang="en-US" sz="2400" b="1" baseline="-25000" dirty="0">
                <a:solidFill>
                  <a:srgbClr val="FF0000"/>
                </a:solidFill>
              </a:rPr>
              <a:t>0</a:t>
            </a:r>
          </a:p>
          <a:p>
            <a:pPr algn="l"/>
            <a:endParaRPr lang="en-US" sz="2400" b="1" baseline="-25000" dirty="0">
              <a:solidFill>
                <a:srgbClr val="FF0000"/>
              </a:solidFill>
            </a:endParaRPr>
          </a:p>
        </p:txBody>
      </p:sp>
      <p:sp>
        <p:nvSpPr>
          <p:cNvPr id="18" name="Text Box 12"/>
          <p:cNvSpPr txBox="1">
            <a:spLocks noChangeArrowheads="1"/>
          </p:cNvSpPr>
          <p:nvPr/>
        </p:nvSpPr>
        <p:spPr bwMode="auto">
          <a:xfrm>
            <a:off x="5911899" y="3650137"/>
            <a:ext cx="348172" cy="707886"/>
          </a:xfrm>
          <a:prstGeom prst="rect">
            <a:avLst/>
          </a:prstGeom>
          <a:noFill/>
          <a:ln w="9525">
            <a:noFill/>
            <a:miter lim="800000"/>
            <a:headEnd/>
            <a:tailEnd/>
          </a:ln>
          <a:effectLst/>
        </p:spPr>
        <p:txBody>
          <a:bodyPr wrap="none">
            <a:spAutoFit/>
          </a:bodyPr>
          <a:lstStyle/>
          <a:p>
            <a:pPr algn="l"/>
            <a:r>
              <a:rPr lang="en-US" sz="2400" b="1" dirty="0" smtClean="0">
                <a:solidFill>
                  <a:srgbClr val="FF0000"/>
                </a:solidFill>
              </a:rPr>
              <a:t>P</a:t>
            </a:r>
            <a:endParaRPr lang="en-US" sz="2400" b="1" baseline="-25000" dirty="0">
              <a:solidFill>
                <a:srgbClr val="FF0000"/>
              </a:solidFill>
            </a:endParaRPr>
          </a:p>
          <a:p>
            <a:pPr algn="l"/>
            <a:endParaRPr lang="en-US" sz="2400" b="1" baseline="-25000"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CEAAkGBxMTEBUUExQVFhUXFxkZGBYXFxgXFxobGBccGB0ZHB8cHCggHBolHBUXITEjJSkrLi4uFx8zODMsNygtLisBCgoKDg0OGxAQGzIlICUwLzQ0LCwsLCwsLzAsNDAsLCwwLCwtLC8sNDQsLC0sLDQvLC4tLCw0LCwwLC8sLywsLP/AABEIAKMA8AMBIgACEQEDEQH/xAAcAAACAwEBAQEAAAAAAAAAAAAABAMFBgcBAgj/xABFEAACAAQDBAYGCAQDCQEAAAABAgADBBESITEFQVFhBhMicYGRBzJCobHBFCNSYnKSotE0grLCFRbhJDVjo8PS0/DxM//EABoBAQADAQEBAAAAAAAAAAAAAAADBAUBAgb/xAAuEQACAgEDAwEHAwUAAAAAAAAAAQIDEQQSIRMxUSIFMkFhgcHRFOHwFnGhsfH/2gAMAwEAAhEDEQA/AO4wQQQAQQQpXVLLhVAC7k2voABcsbZ2GWW+4gBuCKufOnSRjd1mILYxgwEC+bA4jkNbHdvi0gAislM84swmFEuQmELc2yLEsDkTewG4b7xPteaVlNhNmayKeBc4QfC9/CJpMoIoVRZVAAHICwgCChqGxNLmWxrY3AsGU3s1txuCCOXOHYr6nKokniJi+BAb4oIsIAIIVqK5UbDZme18Ki5A4ncB3x7S1quSBcMuqsLML77Hdz0gBmCCCACCCCACCCCACCFqqtVCAblm0VRdjbfYbuekeU9crthsyva+FhYkcRuI7oAahKuqGxLLl2xtc3IuFUWu1t5uQAOfKHYr6bOonHgJa+ABb4uYA+JrPJKsZhdLgPiC3W+QYFQMgbXB3HdaLOIZ0oOpVhdWBBHIixiHZE0tKXEbst0Y8Shwk+Nr+MAOQQRVyJ06aMaOstDfAMGMkXyYnEMjrYbt8AWkEKUNSzYlcAOhANtCCLhhfOxzy3WMNwAQQQQAQQQQARXzM6teUl/1On/bFhFe/wDFjnJPucfvADU+WrKVbRgQRxBFj8Yh2RNLSExesBhb8S9k+8GPtaVB7K95Fz5mIdmZNOXhMuO51DfEmACvN50hfvM/5Ft8XETGpF9GPcpiCZnVr92S363X/wAcOwAg74qiTrks1sxbTAv95hyrqBLls50UE5am24czCkth9KmE6JKlj8zOT/SsQbV2jKPVr1iWMxS3aFgFu2fioEMnUsjmz6cot2tjbtOR9o7u4aDkIiqv4iRxtM8rC488PlEtPtCW5srgnhEadqqP/DlAeM1rn3Sh5wOFhBBC1PtCVMYqkxGI3BgT/wDIAZggggAghao2hKlsFeYik7iwB/8AkMwBXUv8RP42l+VjYd18XnEu0Kcut1tjXtIfvDd3HQ8jEb9mqH/ElEeMprj3TT5RJUbQlobMwB4QBNSVAmS1caMAeYvuPMQmj4aidrmspshc541/sEQbL2jJBmJ1iWExit2AuGs2XixEMTGH0qWRo8pxf8LIR/U0MnWsDAqRwYd6mIaA2nT1+8r/AJ1t8UMOQlLyq2+9JX9Dt/5IHCTbE0rIfDkxGFfxN2R7yImkS1VQq6KAAOAAsPhC2082krxmXPcilviBEzUqH2V7wLHzEAQSsqt+clP0u/8A3RYRXp/FnlJHvc/tFhABBBBABBBBABFfUZVUrnKmj9Uo/vFhCFdlOkH7zr5oT/aIAchKVlVOPtykPijMD7nWJ5tSF1BHO2UKPMvPkuL2ImJnvuFf/pwBJL/ipvKVKHm00/tEFftfB2QhxkaEiw5mx90eTZoWZUuwuAssW42BIHm0U9HLubnUm5iKye3hdyeirfy+yIaiU0xizm5Nr8MtMvEwlUUcauXSZRXV0m0VbKm1lmhTek8RMdUyipuCQeIyi26O9LurmFajMOR9bvFhYX5fvC+0EjNbQWKsLJVS4NCdFd8PUufPxOv1bdc4lA9gANMI3g+qn81iTyHOPNsoBJxAC8sqy5aWYacMriMh6M9t3R6dgSy9oEalTl42sI1+1JgeTYe06JzF3F8u68a8Jqcco+duqdU3B/As4III9ERWbGQGTiIF5hZmy1uxyPHKwj2kbqX6onsEFpZO4D1k/luCOR5R5suYEk2Psu6czZzbLutFf0gqcRWXhIzxEnXgPPP/ANMeZSUVlnuEHOSiiPae0DNderuoQmz7zcWPcP8ASKt6KLeip7w3PpLCKsoymssvwlCp4iYyrpYr5VbNkOGltYi+RzGeuXgI01fLjNbQSKM8weYmpU1bHbJZRt+jvSlakYcBE0DtKCPMXOYi0mfxUrnKmjyaUf3jixqmkzFmJ6ym/I8jyMddoatJppZqeq6TLDhdVJHmsaWnu6i57mPrtJ0JZj2Y5NzqkH2JTnxdlA9yNDsV6TAJ85zewEtMt1gz/wDUhqVUhtATztlFgokFPnVTeUqUP1TT8xFhCFBnOnn7yL5ID/cYfgAggggAiu/xMs7pKTGZZAYlgouRew1J79NeEWMUNAMK00zfMUq3PrAZg8m/qMAWtJWhyVsVdfWRtRfQ8COYiLauXVHhNX33X5x8bWXCnXD1pV25lfbXuIHmBH1tk/VX4PLP/MWAJ1pkHsi/E5n3wttMACWw9man6jg/uh6FtpSDMkui+sVOH8Wo94EAUO25tlmfengfllj5iKaftlpTypUuX1s2YHKqXCKFl4cTM1jYXdRob3i221Lb6GHIsetLsNbYiwt4XEZWqpzMeXNSZ1c2WGCvhDqVfDiVluLjsKdRa0UrpJW8+DT09blQ9vn8GhfpVNXqpX0Y/SJnWESjNUIFlWxOZgB7Jxrbs3N9BFXVdLMQwdSRUdd1Jk4xbFg6y+O1sGDO9uVrwrN2e5MuYKhuvl47TSispWZhxIUuOx2FsA1xbU5wnP2QLYutbr+t67rsI9fBgtgvbBgyw38b5x2V0GuRDT2J8L/X8z/gh2h0gK4xNl4JiPKDLjBXDNbCHDWGQz1A0iqqa9XmOikEKFOIEEHFfLLhaJ63ZobEZkzG7tKZmwALaU2JUC3yXXUnXwisqpaq7OthiCgqFCgYb55a3vw3RUl0327/APP3NKmN8Ws9vp8/2LfoFVFNpyrH1sSnncf6R16aMdSijRB1jd5uiDyxnwEca9HsvHtOWfZlhnY8ABr747RshSUMwixmnHnqFtZR+UDxJi/pfcMv2pjrfQfgggiwZxWygEqXU+2BMTvFkceWA/zGM9tKdeqmX3EDyAjSbXUhBMAuZRx5albWYflJ8QIx23Hw1T8GswI3gjWK2qeIfUu6GObGvkM1W3WlTJUqVK62bMDEKXEtQqWuzNY2GY3GPK3pTN+ql/Rj9ImY/qjNUIFl2u+MA9k3Fuzc8BFPW05mPLmy5nVTZYYK+EOCrgYlZSRcZA5EG4iKfs9z1cz6Q3Xyy9ppRSpEy2JClx2MhYYri2piON0dpNPTz3dj2r6T3GDqiJ/W9V1WIWxYA98drYMJve3heKKv23YssxMDq8pWGIFQs5sIcNYXAs1720hqo2UAMXWsZ3W9b12EevhwWwXtgwi2G/jfOKiroASxmTMbs8pnbAALSmxBAuI2Bu17k+t4RBOVUnz9y3VXfFcfb+Zz9BSprFd3UWOEIbggg48fwwe+Oi+japLUkm59SpZRyDS2y8zHMKpVVnYWGIILBQAMGPPLW+Phujpvo6pWXZXWAXJndYova4VgLcrgGJdMlv8AT4Oe0N3Q9ffd+fsbXZgBExj7U1/0nAP6YZamQ+yL8RkfdEezZBlyURvWCjF+LU+8mGYvmEKbKz608Zre6y/KJautCELYs7eqi6m2p4AczEOxj9Tfi8w/8xvlHzslcSdafWm2bPUL7C+APmTAB/iZV0SamAzCQpDBhcC9joR36acYsYoa8YlqZm+WAq8urAmHzb+kRfQAvtCo6uU72vhVmA4kC4EI0mzXXqg8wMsoCwwWa4XCLkGxAudwhnbaE000DXq2t3gXhlHDAEaEAjuOcAeTEDAg6EEHxyioeYTs1WOvUoT3gD5iLoRRD/d1vuYf1YYAt5k03sqknyHn+0fPUs3rtl9lch4nU+6GDHkAQVVKry2lnJWFst0csrFeRMaW+RU+Y3Eco6wzgakDvMZnpO0l7MVBdL4WivqKOqvmXNHqug3lZTMjUVXVS8b8Ml+Ziqp9oM0sMxzbPwOnuio6TTpkyYJdicR3XOW/TlFpsTZUypOXZQZFre4RUsofEIrk0qdTHErrHhIWq6uKOtqo6nT9GpUsepc8WzML1tCtvVHkIsQ0D+LKdvt+EX6YNr++PyRejro40uTjmC0yqIGE6rJTtNf8VwP5hHUI5jS9I50iYGP1gC4bNqFvewO7d5CN/sfa0qpl45ZuN43qeBi50umsGV+tjqpuXx8D8EEEcPYRh+kezD1ZwDtU5tbeZTdpfy9ofymNfW1iy1ucydANTGeqpkyYxcnDdcNlyyvexO/U+Zjkq1ZFxZ2Oo6E1Nd0YeXWx9NXRe1NCoGQHlFBX044RTfs2WPTIu/1DUpeutpee/wCBSorIq+kClcM5NGUYhxtl5xHtC65i5HvHf+8XOzNnTJ9GMSMtmYAspFxkbi+7O3hEVVMozcJI0b9TXZTG6qXHky2zKN6yckmTmXOv2RvY90fojZ1AkmQklR2EUKOdh84410arP8LqS4XGj2Wbl2rA6rzF9N8dooq2XORXlOrqwuCpvkYu1VKBmavVu9rwg6ll9RsvstmPA6iPqXON7MpB8x5/vEseiJSmUqTCNmsw16lyO8g/Mxby0CgAaAADwyilP+7bfcw/qwxemAKur2a7daEmBVmg3GC7XK4TYk2ANhuMPbPqOslI+mJVa3AkXIiR3Cgk6AEnuGcLbEQrTSgderW/eReAGp01VF2IA5/CKnZVaiSxLY4cN1UsCAVBspufu21iDa+0hL66YVxdSjFVva+FcRzsbE6XjN/5qk1EyUkrC2OSZrFXvgIwdgi2frnPL1dIA3s2SG1JtwBsIqK2SyMJaqTLmzEIsMkYMGYHgpAuOd+IhHY20GKFTOChTYAqDl3mG6ipJAvULkQfVG43gC+jGdJOkjmYZFObYcnca34DhbjFnW7RZJbsKhSVUmwVdwjmmxa8ak5nMwAxtChf1iz4uOI384ztXtqfJyxF14Mb++Oj7UkygFSbPEtyoaxQlRcXGI3y8o5xV0izTd5gReWbHuHzMAaf0ZTcbz6y2UtRLS/25mvkAPzRu9nSf3PjGB6Iz5UtTJkiyGzHO5J0uecbqhqLR7iuCrbP1pMtamnAEZzaSx8dOtuzJFGZkp1RuslLiYAhVeYqsSDlkCTnGYlbadqvqhUSqqWZbMXlqg6tlIABKMVOK5yOfZj1HuR3JOOUG0hCfRvbxpKpWv8AVsQswcide8axPtKZGT2m+sTT90zdO31co/SQN4GNhc6RVdE6gzKGndtTKS/lDG3HtTzCPs288vnFQ328LJSif1swudDko4Dd+8WophhvGfoJ1otjWZRI0U65p8sr9opGV2kIR2r0imGorFaskyBJcCWjrLJYGUr37TBjmSMo+JVc02nlzHXA7oGZc8iRmM84krZT1ccLJVT6lpTh0NmU3Hhx5R1Oq2zLnUMuoNgGGn3t4HiI5FtKZFn0f2sn0ZZU3MKzEZ5i/CPN3cn9nZUcFhO2Z112YX5bopq6neSby2ZCMxhJFvKNXTbRlhbIwa+72og6R7OkKWlvUqk1VuVKHBe18OK+vhEJpE3o99IbzJwpKsgs2Uubpc/ZbnwMdQj8l19SVmB1NmU4geYzHwj9K0W0meWjGeoLKDYqN4gCSiks7GWykS5UxybjJ2LFlA4qAbnnbgYt5UkLoTbgTcRS09SQDaoXMk+qN5vBOqySqmaHU3xAKBkIAY2vWo0soCSHsrEAkBSbMb2z7N9ItZE5WW6kEcownSDpnIktUy2CBpEtHQF7GbiVzYdns2wAb/Wh/YFcRPUDSYMxztcH5QAz0q2Uzq5UMyzFKuF9YXFrjwjKimLTZWBXLy5ZlIPunDe+Wv1Y98dRhDa+QR/sTFJ7j2D7mgDMnoNjAZ6iajWzVMGEeYJMQf5BUvhFVUWAzP1ep0Hq958o3MeIgGgA7oAxFN0EU5Gqn4hqpwW/p9UxyGtmPST5kiZcMjEZ7xuI5ER+kpskNrqNCMiPGMx046CyNoqCx6uco7MxR7mG8QBzKd0+lMFebSpNnIoUOZjBDYWBZAO0R3iMBW1hdiRl3ZRstreievkhmUJNVQT2D2rD7p1PIQh0W2BLZw00hrezu8YAu+gfR6pST9Mc2lk4Qp9Yg6P3X+MbaRWRptiKsyS0sjslbW5Rh9r0r000o+nstuYcYmq54M3WqUWrF2J9vSlqJPVsxAxo2Qv6jh7dxw28Yq5tOqT2mocIdQHQAYWK+q3JgCRzHdHw9dCFVWRLsS5M96iUltR87QqIzNfMJNhmTkBxJ0EOV1XGp9F3RNqieKqcpEmWboD7bcfwj4xHZMu6OjHLOt7AouppZMo6pLVT3gZxJtaQXkTFGpU279R8IbgiA1WsnNKWrho12UfPTDZLSJhmoPqnNzb2Sdx5GM4a6LSSksmDZKVMnBnlbsqUxqC3a69gxNgGQhAgwnW/ZBvxhOpnEKAzYiAAWta5425x7UVsU1bVx3CiR7p3PD7Cm0Z8Sz+jFSKBKwH6os11UdoL9vuuIk6N9H5u0KgS0uEGcyZbJV/cx2zbEtJUhZSgBFXCF5AWivN5ZtaevZE/P9HtJUzXXje5i82r09lTC0xqOW9Qy4TMMxjLva2Lq7WxeMVvSnYEtXLSjhG9d3hD+x/RRXzgrMElKwB7Z7Vj90aHkY8FgyWxNlvV1MuSgJaYwB5DefAR3ip6BgZCrnYjooVLD3aCLDoR0GkbOUlSXmsO1MYZ9yjcI00qSF01OpOZPjAGI/yAA2E1c6xGWSajUad3vhum6FtJJdKiZMa2SuFAPiNDGvdAdQD3x7AHMa+juahWEwNPVUmDeAoYC2XBzx3Rpuiux3DibMBUAWRTrwueGUXmyMw7/bmMR3DsD3LD8AER1MgOjI2jAg9xFokggBLZk4tLGL117L/iXK/jkfGGoRqfqpwmexMsr8m0RvG+E/y8IegAggggBeZJIOJNd67m/Y84wfTPormaylXXObKAzPF1HHW48e/okKTp4lFi3q4S/iMiPG6++AMl0M2qtrs1hbWLHbO3KOYhSarOvHDpzB1igptjuanrpQAVz25YyC33ry4iLHauzAoieFaziR3anwzNt0dkz2tSVS33S5owt4HfC1X6P6wC7NKAxKt8RObEKN3EwhtqThNxkRoRrGu6CdKHrFWmm5zZbq2L7SLc3PMEAeIie6iUYb4vKIXo6lykfWwvRZJRg9TMM4jRAMKeO8x0GVLCqFUAACwAyAEfcEUSRJLhBBBBA6fM2WGBVgCDkQcwYxW2fR8jktImGWT7LC6+G8Rt4I6m12PE64TWJLJx1egVY4urS7XZb4iM1JB3cRHzK6Bykb/a6nTWXJFz3FjpG8r61pZeQtwS5bF917NlzuSPCI02QMF7RNFZWZM8w09ceyI9k7eoKZBKlqZSD7uvMmFOmG10K4kYMpFwQcoqNt0QF4yFTtQyqpJjIHlSyPq20YDj3RM9LuXoLG3wbjob0WxEVlUuQzlSiPJ2HHTCPHhG+lySTifXcu5f3POIqWqWfgdDdCocHji9XysfdDsUjwEEEEAEK7TnFZZC+u3YT8TZX8Mz4Q1CNN9bOMz2Jd1Tm2jt4Wwj+bjADtNJCIqLooAHcBaJIIIAIIIIA+J0pXUqwupFiOIMJUE0gmS5u6i6sdXTQNzI0POx3iLCFdoUpcAqcMxTdG4HgfunQiAJ4IUpNoK4z7DXIKtxGoB3w3ABGa6cz8MpObe7L52jSMwAuchxMUXSDZ7VNNNwjtEDqxv7Jv8AqPyj3W0pLJ1C+yBaSkwHU5jgL2v5284m2pIZytgzAsysQL4bEC/x8owGzemBliSuD/8ALGGBNsQcgkHLs2tzj72h02LGWQpXA7uQHPaxMGwnLda189YvfprN2T3tYh0s7Ex0vcKzLfjY2iv9GtQV2rJtftYlPcV/0iz6abeWdSDDOluzuJjS8RLS73tLQYQLDEcTakx56HNjtMq2qCDgkiwO4u2Vh3C/mImtntoafc636TtkEEEZBEEEEEAEEEEAc/2rW2rZt9zAeAAjQU1QWpy4Ol8uNhc+6Mf6RZDSKoThfBNGu4MuRHlaK6j6XGXLRQBdZmO99QVwlSLac40VS51xcSTGUanpBstihMsPMIcKVVb5FcV8u8COadOKLqKh5QJYLbtEW1APzi66QdN2mIVRTLvMD3WYb2CYMOQFxvv7o+ekPSIVNHMYTZfWTiv+zYixlhSLBBgGOYxzJOgsBE1fUpScux1ZRsPRFUFqCx9lrDuubfONxGb6J7INHRyFI7Sqes/mOI/lPzjRqwIuMxxjKm8ybImewQQpV7QVBl22uAFXidAToI8g+a+aWIkobOwuzDVE0LcidBzudxh2TKVFCqLKBYAbgIg2fSlASxxTGN3bieA+6NAIagAggggAggggAggggCtwBahlIBWauMA6Yksreasn5TDH0Ubiy9zH4HKIto5TJB34yPAy2v8AAeUOQBB9EX2izfiNx5aRPHxMDeyQO8E/AiI+rc6uB+FbfEmAMb0z9H61LGdIcS5p9YH1H5ngecc4q+g+0VbD1Jb8DK3zjug2ZL33PecvIWEeyqO28AcEUL78zFmvV2wW1M9KTRyDYforqZrA1JElN4BDOe7cI6v0Xo5cmmWVLUKELKQN5U2xHmbA+MWSKALCFNnZTJ6/fDeDIvzBiGdkpvMjjeR+CCCPBwIIIIAIIIIAquk1Ik2nMt1DByqi+4sbYhzGZ8I5Zt30ZVUtiadhOTcCQrjv3GOs7RzmSF++W8FRvmRDboCLGJqr51e6zqk0fn6R0F2g7YeoKni7KvzjovQn0dS6VxOnsJk4eqB6icxxPONlNo77wRwdQ3vyMeHZkvdcdxy8jcR2zUTs7sOTY5EH0RfZLL+E2HlpB1bjRwfxLf4ERJLDe0Qe4EfEmIDhH9FG8s3ex+AyhfAGqFUABZS4iBpie6r5Kr/mEPwns7OZPO/GB4CWtvifOAH4IIIAIIIIAIIIIAIIIIA8Kg2uNNOUewQQAQQQQAQQQQAR5aCCAPYIIIAIIIIAIIIIA8tHsEEAEEEEAEEEEAEeBQL2GuvOCCAPYIIIAIIII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6084" name="Picture 4" descr="http://www.vanderbilt.edu/AnS/physics/astrocourses/ast201/chirality.jpg"/>
          <p:cNvPicPr>
            <a:picLocks noChangeAspect="1" noChangeArrowheads="1"/>
          </p:cNvPicPr>
          <p:nvPr/>
        </p:nvPicPr>
        <p:blipFill>
          <a:blip r:embed="rId2" cstate="print"/>
          <a:srcRect/>
          <a:stretch>
            <a:fillRect/>
          </a:stretch>
        </p:blipFill>
        <p:spPr bwMode="auto">
          <a:xfrm>
            <a:off x="1466011" y="1292224"/>
            <a:ext cx="6186577" cy="4206876"/>
          </a:xfrm>
          <a:prstGeom prst="rect">
            <a:avLst/>
          </a:prstGeom>
          <a:noFill/>
        </p:spPr>
      </p:pic>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Chiral</a:t>
            </a:r>
            <a:r>
              <a:rPr lang="en-US" sz="3200" b="1" u="sng" dirty="0" smtClean="0">
                <a:solidFill>
                  <a:schemeClr val="tx2"/>
                </a:solidFill>
              </a:rPr>
              <a:t> Molecules</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biopolyverse.files.wordpress.com/2011/04/stereochem.png"/>
          <p:cNvPicPr>
            <a:picLocks noChangeAspect="1" noChangeArrowheads="1"/>
          </p:cNvPicPr>
          <p:nvPr/>
        </p:nvPicPr>
        <p:blipFill>
          <a:blip r:embed="rId2" cstate="print"/>
          <a:srcRect/>
          <a:stretch>
            <a:fillRect/>
          </a:stretch>
        </p:blipFill>
        <p:spPr bwMode="auto">
          <a:xfrm>
            <a:off x="5527675" y="1082675"/>
            <a:ext cx="2828925" cy="1724025"/>
          </a:xfrm>
          <a:prstGeom prst="rect">
            <a:avLst/>
          </a:prstGeom>
          <a:noFill/>
        </p:spPr>
      </p:pic>
      <p:sp>
        <p:nvSpPr>
          <p:cNvPr id="6" name="Rectangle 15"/>
          <p:cNvSpPr>
            <a:spLocks noChangeArrowheads="1"/>
          </p:cNvSpPr>
          <p:nvPr/>
        </p:nvSpPr>
        <p:spPr bwMode="auto">
          <a:xfrm>
            <a:off x="438150" y="1625600"/>
            <a:ext cx="8229600" cy="508000"/>
          </a:xfrm>
          <a:prstGeom prst="rect">
            <a:avLst/>
          </a:prstGeom>
          <a:noFill/>
          <a:ln w="9525">
            <a:noFill/>
            <a:miter lim="800000"/>
            <a:headEnd/>
            <a:tailEnd/>
          </a:ln>
          <a:effectLst/>
        </p:spPr>
        <p:txBody>
          <a:bodyPr lIns="0" tIns="0" rIns="0" bIns="0"/>
          <a:lstStyle/>
          <a:p>
            <a:pPr marL="342900" indent="-342900" algn="l" eaLnBrk="1" hangingPunct="1">
              <a:spcBef>
                <a:spcPct val="20000"/>
              </a:spcBef>
            </a:pPr>
            <a:r>
              <a:rPr lang="en-GB" sz="2800" dirty="0"/>
              <a:t>The Beer-Lambert </a:t>
            </a:r>
            <a:r>
              <a:rPr lang="en-GB" sz="2800" dirty="0" smtClean="0"/>
              <a:t>Law:</a:t>
            </a:r>
            <a:endParaRPr lang="en-GB" sz="2800" dirty="0">
              <a:solidFill>
                <a:srgbClr val="FFFF00"/>
              </a:solidFill>
            </a:endParaRPr>
          </a:p>
        </p:txBody>
      </p:sp>
      <p:sp>
        <p:nvSpPr>
          <p:cNvPr id="7" name="Rectangle 15"/>
          <p:cNvSpPr>
            <a:spLocks noChangeArrowheads="1"/>
          </p:cNvSpPr>
          <p:nvPr/>
        </p:nvSpPr>
        <p:spPr bwMode="auto">
          <a:xfrm>
            <a:off x="146050" y="3149600"/>
            <a:ext cx="4616450" cy="1651000"/>
          </a:xfrm>
          <a:prstGeom prst="rect">
            <a:avLst/>
          </a:prstGeom>
          <a:noFill/>
          <a:ln w="9525">
            <a:noFill/>
            <a:miter lim="800000"/>
            <a:headEnd/>
            <a:tailEnd/>
          </a:ln>
          <a:effectLst/>
        </p:spPr>
        <p:txBody>
          <a:bodyPr lIns="0" tIns="0" rIns="0" bIns="0"/>
          <a:lstStyle/>
          <a:p>
            <a:pPr marL="742950" lvl="1" indent="-285750">
              <a:spcAft>
                <a:spcPts val="1000"/>
              </a:spcAft>
            </a:pPr>
            <a:r>
              <a:rPr lang="en-US" dirty="0" smtClean="0"/>
              <a:t>A  =  absorbance (</a:t>
            </a:r>
            <a:r>
              <a:rPr lang="en-US" dirty="0" err="1" smtClean="0"/>
              <a:t>unitless</a:t>
            </a:r>
            <a:r>
              <a:rPr lang="en-US" dirty="0" smtClean="0"/>
              <a:t>, A = </a:t>
            </a:r>
            <a:r>
              <a:rPr lang="en-GB" dirty="0" smtClean="0"/>
              <a:t>log</a:t>
            </a:r>
            <a:r>
              <a:rPr lang="en-GB" baseline="-25000" dirty="0" smtClean="0"/>
              <a:t>10</a:t>
            </a:r>
            <a:r>
              <a:rPr lang="en-GB" dirty="0" smtClean="0"/>
              <a:t> P</a:t>
            </a:r>
            <a:r>
              <a:rPr lang="en-GB" baseline="-25000" dirty="0" smtClean="0"/>
              <a:t>0</a:t>
            </a:r>
            <a:r>
              <a:rPr lang="en-GB" dirty="0" smtClean="0"/>
              <a:t>/P)</a:t>
            </a:r>
            <a:r>
              <a:rPr lang="en-US" dirty="0" smtClean="0"/>
              <a:t> </a:t>
            </a:r>
            <a:endParaRPr lang="en-US" dirty="0"/>
          </a:p>
          <a:p>
            <a:pPr marL="742950" lvl="1" indent="-285750">
              <a:spcAft>
                <a:spcPts val="1000"/>
              </a:spcAft>
            </a:pPr>
            <a:r>
              <a:rPr lang="en-US" b="1" dirty="0">
                <a:latin typeface="Symbol" pitchFamily="18" charset="2"/>
              </a:rPr>
              <a:t>e</a:t>
            </a:r>
            <a:r>
              <a:rPr lang="en-US" dirty="0"/>
              <a:t> </a:t>
            </a:r>
            <a:r>
              <a:rPr lang="en-US" dirty="0" smtClean="0"/>
              <a:t> =  molar </a:t>
            </a:r>
            <a:r>
              <a:rPr lang="en-US" dirty="0" err="1" smtClean="0"/>
              <a:t>absorptivity</a:t>
            </a:r>
            <a:r>
              <a:rPr lang="en-US" dirty="0" smtClean="0"/>
              <a:t> (L mol</a:t>
            </a:r>
            <a:r>
              <a:rPr lang="en-US" baseline="30000" dirty="0" smtClean="0"/>
              <a:t>-1</a:t>
            </a:r>
            <a:r>
              <a:rPr lang="en-US" dirty="0" smtClean="0"/>
              <a:t> cm</a:t>
            </a:r>
            <a:r>
              <a:rPr lang="en-US" baseline="30000" dirty="0" smtClean="0"/>
              <a:t>-1</a:t>
            </a:r>
            <a:r>
              <a:rPr lang="en-US" dirty="0" smtClean="0"/>
              <a:t>)</a:t>
            </a:r>
            <a:endParaRPr lang="en-US" baseline="30000" dirty="0"/>
          </a:p>
          <a:p>
            <a:pPr marL="742950" lvl="1" indent="-285750">
              <a:spcAft>
                <a:spcPts val="1000"/>
              </a:spcAft>
            </a:pPr>
            <a:r>
              <a:rPr lang="en-US" dirty="0" smtClean="0">
                <a:latin typeface="Vivaldi" pitchFamily="66" charset="0"/>
              </a:rPr>
              <a:t>l </a:t>
            </a:r>
            <a:r>
              <a:rPr lang="en-US" dirty="0" smtClean="0"/>
              <a:t>  =  path </a:t>
            </a:r>
            <a:r>
              <a:rPr lang="en-US" dirty="0"/>
              <a:t>length of the sample </a:t>
            </a:r>
            <a:r>
              <a:rPr lang="en-US" dirty="0" smtClean="0"/>
              <a:t>(cm)</a:t>
            </a:r>
            <a:endParaRPr lang="en-US" dirty="0"/>
          </a:p>
          <a:p>
            <a:pPr marL="742950" lvl="1" indent="-285750" algn="l" eaLnBrk="1" hangingPunct="1">
              <a:spcAft>
                <a:spcPts val="1000"/>
              </a:spcAft>
            </a:pPr>
            <a:r>
              <a:rPr lang="en-US" dirty="0"/>
              <a:t>c </a:t>
            </a:r>
            <a:r>
              <a:rPr lang="en-US" dirty="0" smtClean="0"/>
              <a:t> =  </a:t>
            </a:r>
            <a:r>
              <a:rPr lang="en-US" dirty="0"/>
              <a:t>concentration </a:t>
            </a:r>
            <a:r>
              <a:rPr lang="en-US" dirty="0" smtClean="0"/>
              <a:t>(mol/L or M)</a:t>
            </a:r>
            <a:endParaRPr lang="en-GB" sz="2000" dirty="0">
              <a:solidFill>
                <a:srgbClr val="FFFF00"/>
              </a:solidFill>
            </a:endParaRPr>
          </a:p>
        </p:txBody>
      </p:sp>
      <p:sp>
        <p:nvSpPr>
          <p:cNvPr id="8" name="Rectangle 7"/>
          <p:cNvSpPr/>
          <p:nvPr/>
        </p:nvSpPr>
        <p:spPr>
          <a:xfrm>
            <a:off x="1146199" y="2239218"/>
            <a:ext cx="2246128" cy="707886"/>
          </a:xfrm>
          <a:prstGeom prst="rect">
            <a:avLst/>
          </a:prstGeom>
        </p:spPr>
        <p:txBody>
          <a:bodyPr wrap="none">
            <a:spAutoFit/>
          </a:bodyPr>
          <a:lstStyle/>
          <a:p>
            <a:r>
              <a:rPr lang="en-US" sz="4000" dirty="0" smtClean="0">
                <a:latin typeface="Tahoma" pitchFamily="34" charset="0"/>
              </a:rPr>
              <a:t>A = </a:t>
            </a:r>
            <a:r>
              <a:rPr lang="en-US" sz="4000" dirty="0" smtClean="0">
                <a:latin typeface="Symbol" pitchFamily="18" charset="2"/>
              </a:rPr>
              <a:t>e</a:t>
            </a:r>
            <a:r>
              <a:rPr lang="en-US" sz="4000" dirty="0" smtClean="0">
                <a:latin typeface="Tahoma" pitchFamily="34" charset="0"/>
              </a:rPr>
              <a:t> c </a:t>
            </a:r>
            <a:r>
              <a:rPr lang="en-US" sz="4000" b="1" dirty="0" smtClean="0">
                <a:latin typeface="Vivaldi" pitchFamily="66" charset="0"/>
              </a:rPr>
              <a:t>l</a:t>
            </a:r>
            <a:r>
              <a:rPr lang="en-US" sz="4000" dirty="0" smtClean="0">
                <a:latin typeface="Tahoma" pitchFamily="34" charset="0"/>
              </a:rPr>
              <a:t> </a:t>
            </a:r>
            <a:endParaRPr lang="en-US" sz="4000" dirty="0"/>
          </a:p>
        </p:txBody>
      </p:sp>
      <p:sp>
        <p:nvSpPr>
          <p:cNvPr id="10" name="TextBox 9"/>
          <p:cNvSpPr txBox="1"/>
          <p:nvPr/>
        </p:nvSpPr>
        <p:spPr>
          <a:xfrm>
            <a:off x="5105400" y="2895600"/>
            <a:ext cx="4140200" cy="2308324"/>
          </a:xfrm>
          <a:prstGeom prst="rect">
            <a:avLst/>
          </a:prstGeom>
          <a:noFill/>
        </p:spPr>
        <p:txBody>
          <a:bodyPr wrap="square" rtlCol="0">
            <a:spAutoFit/>
          </a:bodyPr>
          <a:lstStyle/>
          <a:p>
            <a:r>
              <a:rPr lang="en-US" sz="2400" b="1" dirty="0" smtClean="0">
                <a:latin typeface="Symbol" pitchFamily="18" charset="2"/>
              </a:rPr>
              <a:t>e</a:t>
            </a:r>
            <a:r>
              <a:rPr lang="en-US" sz="2400" dirty="0" smtClean="0"/>
              <a:t> is the same for D and L</a:t>
            </a:r>
          </a:p>
          <a:p>
            <a:r>
              <a:rPr lang="en-US" sz="2400" dirty="0" smtClean="0"/>
              <a:t>If C are equal:</a:t>
            </a:r>
          </a:p>
          <a:p>
            <a:r>
              <a:rPr lang="en-US" sz="2400" dirty="0" smtClean="0"/>
              <a:t>	50:50 D to L</a:t>
            </a:r>
          </a:p>
          <a:p>
            <a:r>
              <a:rPr lang="en-US" sz="2400" dirty="0" smtClean="0"/>
              <a:t>	100% D</a:t>
            </a:r>
          </a:p>
          <a:p>
            <a:r>
              <a:rPr lang="en-US" sz="2400" dirty="0" smtClean="0"/>
              <a:t>	100% L</a:t>
            </a:r>
          </a:p>
          <a:p>
            <a:r>
              <a:rPr lang="en-US" sz="2400" dirty="0" smtClean="0"/>
              <a:t>Then A is the same.</a:t>
            </a:r>
            <a:endParaRPr lang="en-US" sz="2400" dirty="0"/>
          </a:p>
        </p:txBody>
      </p:sp>
      <p:sp>
        <p:nvSpPr>
          <p:cNvPr id="11" name="TextBox 10"/>
          <p:cNvSpPr txBox="1"/>
          <p:nvPr/>
        </p:nvSpPr>
        <p:spPr>
          <a:xfrm>
            <a:off x="952500" y="5537200"/>
            <a:ext cx="7188200" cy="584775"/>
          </a:xfrm>
          <a:prstGeom prst="rect">
            <a:avLst/>
          </a:prstGeom>
          <a:noFill/>
        </p:spPr>
        <p:txBody>
          <a:bodyPr wrap="square" rtlCol="0">
            <a:spAutoFit/>
          </a:bodyPr>
          <a:lstStyle/>
          <a:p>
            <a:pPr algn="ctr"/>
            <a:r>
              <a:rPr lang="en-US" sz="3200" b="1" dirty="0" smtClean="0"/>
              <a:t>Assuming the light is </a:t>
            </a:r>
            <a:r>
              <a:rPr lang="en-US" sz="3200" b="1" dirty="0" err="1" smtClean="0"/>
              <a:t>unpolarized</a:t>
            </a:r>
            <a:r>
              <a:rPr lang="en-US" sz="3200" b="1" dirty="0" smtClean="0"/>
              <a:t>!</a:t>
            </a:r>
            <a:endParaRPr lang="en-US" sz="3200" b="1" dirty="0"/>
          </a:p>
        </p:txBody>
      </p:sp>
      <p:sp>
        <p:nvSpPr>
          <p:cNvPr id="12" name="Rectangle 11"/>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Absorption Spectroscopy</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5089525" y="1258888"/>
            <a:ext cx="1200150" cy="1571625"/>
          </a:xfrm>
          <a:prstGeom prst="rect">
            <a:avLst/>
          </a:prstGeom>
          <a:noFill/>
          <a:ln w="9525">
            <a:noFill/>
            <a:miter lim="800000"/>
            <a:headEnd/>
            <a:tailEnd/>
          </a:ln>
        </p:spPr>
      </p:pic>
      <p:grpSp>
        <p:nvGrpSpPr>
          <p:cNvPr id="21" name="Group 20"/>
          <p:cNvGrpSpPr/>
          <p:nvPr/>
        </p:nvGrpSpPr>
        <p:grpSpPr>
          <a:xfrm>
            <a:off x="4104215" y="5358416"/>
            <a:ext cx="2996062" cy="1348648"/>
            <a:chOff x="459315" y="5206016"/>
            <a:chExt cx="2996062" cy="1348648"/>
          </a:xfrm>
        </p:grpSpPr>
        <p:grpSp>
          <p:nvGrpSpPr>
            <p:cNvPr id="13" name="Group 12"/>
            <p:cNvGrpSpPr>
              <a:grpSpLocks/>
            </p:cNvGrpSpPr>
            <p:nvPr/>
          </p:nvGrpSpPr>
          <p:grpSpPr bwMode="auto">
            <a:xfrm>
              <a:off x="603299" y="5340824"/>
              <a:ext cx="2443163" cy="920753"/>
              <a:chOff x="3885" y="696"/>
              <a:chExt cx="1539" cy="580"/>
            </a:xfrm>
          </p:grpSpPr>
          <p:sp>
            <p:nvSpPr>
              <p:cNvPr id="14" name="AutoShape 9"/>
              <p:cNvSpPr>
                <a:spLocks noChangeArrowheads="1"/>
              </p:cNvSpPr>
              <p:nvPr/>
            </p:nvSpPr>
            <p:spPr bwMode="auto">
              <a:xfrm>
                <a:off x="3888" y="696"/>
                <a:ext cx="624" cy="576"/>
              </a:xfrm>
              <a:prstGeom prst="rightArrow">
                <a:avLst>
                  <a:gd name="adj1" fmla="val 50000"/>
                  <a:gd name="adj2" fmla="val 27083"/>
                </a:avLst>
              </a:prstGeom>
              <a:solidFill>
                <a:srgbClr val="FF0000">
                  <a:alpha val="69804"/>
                </a:srgbClr>
              </a:solidFill>
              <a:ln w="9525">
                <a:noFill/>
                <a:miter lim="800000"/>
                <a:headEnd/>
                <a:tailEnd/>
              </a:ln>
              <a:effectLst/>
            </p:spPr>
            <p:txBody>
              <a:bodyPr wrap="none" anchor="ctr"/>
              <a:lstStyle/>
              <a:p>
                <a:endParaRPr lang="en-US"/>
              </a:p>
            </p:txBody>
          </p:sp>
          <p:sp>
            <p:nvSpPr>
              <p:cNvPr id="15" name="AutoShape 10"/>
              <p:cNvSpPr>
                <a:spLocks noChangeArrowheads="1"/>
              </p:cNvSpPr>
              <p:nvPr/>
            </p:nvSpPr>
            <p:spPr bwMode="auto">
              <a:xfrm>
                <a:off x="4944" y="804"/>
                <a:ext cx="480" cy="360"/>
              </a:xfrm>
              <a:prstGeom prst="rightArrow">
                <a:avLst>
                  <a:gd name="adj1" fmla="val 50000"/>
                  <a:gd name="adj2" fmla="val 33333"/>
                </a:avLst>
              </a:prstGeom>
              <a:solidFill>
                <a:srgbClr val="FF0000">
                  <a:alpha val="69804"/>
                </a:srgbClr>
              </a:solidFill>
              <a:ln w="9525">
                <a:noFill/>
                <a:miter lim="800000"/>
                <a:headEnd/>
                <a:tailEnd/>
              </a:ln>
              <a:effectLst/>
            </p:spPr>
            <p:txBody>
              <a:bodyPr wrap="none" anchor="ctr"/>
              <a:lstStyle/>
              <a:p>
                <a:endParaRPr lang="en-US"/>
              </a:p>
            </p:txBody>
          </p:sp>
          <p:sp>
            <p:nvSpPr>
              <p:cNvPr id="16" name="Text Box 12"/>
              <p:cNvSpPr txBox="1">
                <a:spLocks noChangeArrowheads="1"/>
              </p:cNvSpPr>
              <p:nvPr/>
            </p:nvSpPr>
            <p:spPr bwMode="auto">
              <a:xfrm>
                <a:off x="3885" y="830"/>
                <a:ext cx="285" cy="446"/>
              </a:xfrm>
              <a:prstGeom prst="rect">
                <a:avLst/>
              </a:prstGeom>
              <a:noFill/>
              <a:ln w="9525">
                <a:noFill/>
                <a:miter lim="800000"/>
                <a:headEnd/>
                <a:tailEnd/>
              </a:ln>
              <a:effectLst/>
            </p:spPr>
            <p:txBody>
              <a:bodyPr wrap="none">
                <a:spAutoFit/>
              </a:bodyPr>
              <a:lstStyle/>
              <a:p>
                <a:pPr algn="l"/>
                <a:r>
                  <a:rPr lang="en-US" sz="2400" b="1" dirty="0"/>
                  <a:t>P</a:t>
                </a:r>
                <a:r>
                  <a:rPr lang="en-US" sz="2400" b="1" baseline="-25000" dirty="0"/>
                  <a:t>0</a:t>
                </a:r>
              </a:p>
              <a:p>
                <a:pPr algn="l"/>
                <a:endParaRPr lang="en-US" sz="2400" b="1" baseline="-25000" dirty="0"/>
              </a:p>
            </p:txBody>
          </p:sp>
        </p:grpSp>
        <p:sp>
          <p:nvSpPr>
            <p:cNvPr id="17" name="Cube 16"/>
            <p:cNvSpPr/>
            <p:nvPr/>
          </p:nvSpPr>
          <p:spPr>
            <a:xfrm>
              <a:off x="1636763" y="5206016"/>
              <a:ext cx="536473" cy="1348648"/>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59315" y="6127750"/>
              <a:ext cx="1154740" cy="369332"/>
            </a:xfrm>
            <a:prstGeom prst="rect">
              <a:avLst/>
            </a:prstGeom>
          </p:spPr>
          <p:txBody>
            <a:bodyPr wrap="none">
              <a:spAutoFit/>
            </a:bodyPr>
            <a:lstStyle/>
            <a:p>
              <a:r>
                <a:rPr lang="en-US" dirty="0" smtClean="0"/>
                <a:t>(power in)</a:t>
              </a:r>
              <a:endParaRPr lang="en-US" dirty="0"/>
            </a:p>
          </p:txBody>
        </p:sp>
        <p:sp>
          <p:nvSpPr>
            <p:cNvPr id="19" name="Text Box 12"/>
            <p:cNvSpPr txBox="1">
              <a:spLocks noChangeArrowheads="1"/>
            </p:cNvSpPr>
            <p:nvPr/>
          </p:nvSpPr>
          <p:spPr bwMode="auto">
            <a:xfrm>
              <a:off x="2298745" y="5563219"/>
              <a:ext cx="348172" cy="707886"/>
            </a:xfrm>
            <a:prstGeom prst="rect">
              <a:avLst/>
            </a:prstGeom>
            <a:noFill/>
            <a:ln w="9525">
              <a:noFill/>
              <a:miter lim="800000"/>
              <a:headEnd/>
              <a:tailEnd/>
            </a:ln>
            <a:effectLst/>
          </p:spPr>
          <p:txBody>
            <a:bodyPr wrap="none">
              <a:spAutoFit/>
            </a:bodyPr>
            <a:lstStyle/>
            <a:p>
              <a:pPr algn="l"/>
              <a:r>
                <a:rPr lang="en-US" sz="2400" b="1" dirty="0" smtClean="0"/>
                <a:t>P</a:t>
              </a:r>
              <a:endParaRPr lang="en-US" sz="2400" b="1" baseline="-25000" dirty="0"/>
            </a:p>
            <a:p>
              <a:pPr algn="l"/>
              <a:endParaRPr lang="en-US" sz="2400" b="1" baseline="-25000" dirty="0"/>
            </a:p>
          </p:txBody>
        </p:sp>
        <p:sp>
          <p:nvSpPr>
            <p:cNvPr id="20" name="Rectangle 19"/>
            <p:cNvSpPr/>
            <p:nvPr/>
          </p:nvSpPr>
          <p:spPr>
            <a:xfrm>
              <a:off x="2154765" y="6149941"/>
              <a:ext cx="1300612" cy="369332"/>
            </a:xfrm>
            <a:prstGeom prst="rect">
              <a:avLst/>
            </a:prstGeom>
          </p:spPr>
          <p:txBody>
            <a:bodyPr wrap="none">
              <a:spAutoFit/>
            </a:bodyPr>
            <a:lstStyle/>
            <a:p>
              <a:r>
                <a:rPr lang="en-US" dirty="0" smtClean="0"/>
                <a:t>(power out)</a:t>
              </a:r>
              <a:endParaRPr lang="en-US" dirty="0"/>
            </a:p>
          </p:txBody>
        </p:sp>
      </p:grpSp>
      <p:pic>
        <p:nvPicPr>
          <p:cNvPr id="22" name="Picture 2"/>
          <p:cNvPicPr>
            <a:picLocks noChangeAspect="1" noChangeArrowheads="1"/>
          </p:cNvPicPr>
          <p:nvPr/>
        </p:nvPicPr>
        <p:blipFill>
          <a:blip r:embed="rId2" cstate="print"/>
          <a:srcRect/>
          <a:stretch>
            <a:fillRect/>
          </a:stretch>
        </p:blipFill>
        <p:spPr bwMode="auto">
          <a:xfrm>
            <a:off x="5102225" y="3379787"/>
            <a:ext cx="1200150" cy="1571625"/>
          </a:xfrm>
          <a:prstGeom prst="rect">
            <a:avLst/>
          </a:prstGeom>
          <a:noFill/>
          <a:ln w="9525">
            <a:noFill/>
            <a:miter lim="800000"/>
            <a:headEnd/>
            <a:tailEnd/>
          </a:ln>
        </p:spPr>
      </p:pic>
      <p:pic>
        <p:nvPicPr>
          <p:cNvPr id="24" name="Picture 6" descr="3D animation"/>
          <p:cNvPicPr>
            <a:picLocks noChangeAspect="1" noChangeArrowheads="1"/>
          </p:cNvPicPr>
          <p:nvPr/>
        </p:nvPicPr>
        <p:blipFill>
          <a:blip r:embed="rId3" cstate="print"/>
          <a:srcRect/>
          <a:stretch>
            <a:fillRect/>
          </a:stretch>
        </p:blipFill>
        <p:spPr bwMode="auto">
          <a:xfrm>
            <a:off x="2327274" y="3271094"/>
            <a:ext cx="2371725" cy="1667619"/>
          </a:xfrm>
          <a:prstGeom prst="rect">
            <a:avLst/>
          </a:prstGeom>
          <a:noFill/>
        </p:spPr>
      </p:pic>
      <p:pic>
        <p:nvPicPr>
          <p:cNvPr id="25" name="Picture 2" descr="3D animation"/>
          <p:cNvPicPr>
            <a:picLocks noChangeAspect="1" noChangeArrowheads="1"/>
          </p:cNvPicPr>
          <p:nvPr/>
        </p:nvPicPr>
        <p:blipFill>
          <a:blip r:embed="rId4" cstate="print"/>
          <a:srcRect/>
          <a:stretch>
            <a:fillRect/>
          </a:stretch>
        </p:blipFill>
        <p:spPr bwMode="auto">
          <a:xfrm>
            <a:off x="2339974" y="1176387"/>
            <a:ext cx="2371726" cy="1667620"/>
          </a:xfrm>
          <a:prstGeom prst="rect">
            <a:avLst/>
          </a:prstGeom>
          <a:noFill/>
        </p:spPr>
      </p:pic>
      <p:sp>
        <p:nvSpPr>
          <p:cNvPr id="26" name="TextBox 25"/>
          <p:cNvSpPr txBox="1"/>
          <p:nvPr/>
        </p:nvSpPr>
        <p:spPr>
          <a:xfrm>
            <a:off x="385920" y="1617328"/>
            <a:ext cx="1876301" cy="830997"/>
          </a:xfrm>
          <a:prstGeom prst="rect">
            <a:avLst/>
          </a:prstGeom>
          <a:noFill/>
        </p:spPr>
        <p:txBody>
          <a:bodyPr wrap="square" rtlCol="0">
            <a:spAutoFit/>
          </a:bodyPr>
          <a:lstStyle/>
          <a:p>
            <a:pPr algn="ctr"/>
            <a:r>
              <a:rPr lang="en-US" sz="2400" dirty="0" smtClean="0"/>
              <a:t>left-circularly polarized</a:t>
            </a:r>
            <a:endParaRPr lang="en-US" sz="2400" dirty="0"/>
          </a:p>
        </p:txBody>
      </p:sp>
      <p:sp>
        <p:nvSpPr>
          <p:cNvPr id="27" name="TextBox 26"/>
          <p:cNvSpPr txBox="1"/>
          <p:nvPr/>
        </p:nvSpPr>
        <p:spPr>
          <a:xfrm>
            <a:off x="273625" y="3694730"/>
            <a:ext cx="1999675" cy="830997"/>
          </a:xfrm>
          <a:prstGeom prst="rect">
            <a:avLst/>
          </a:prstGeom>
          <a:noFill/>
        </p:spPr>
        <p:txBody>
          <a:bodyPr wrap="square" rtlCol="0">
            <a:spAutoFit/>
          </a:bodyPr>
          <a:lstStyle/>
          <a:p>
            <a:pPr algn="ctr"/>
            <a:r>
              <a:rPr lang="en-US" sz="2400" dirty="0" smtClean="0"/>
              <a:t>right-circularly polarized</a:t>
            </a:r>
            <a:endParaRPr lang="en-US" sz="2400" dirty="0"/>
          </a:p>
        </p:txBody>
      </p:sp>
      <p:sp>
        <p:nvSpPr>
          <p:cNvPr id="28" name="Rectangle 27"/>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Circular Absorption</a:t>
            </a:r>
            <a:endParaRPr lang="en-US" sz="3200" b="1" u="sng" dirty="0">
              <a:solidFill>
                <a:schemeClr val="tx2"/>
              </a:solidFill>
            </a:endParaRPr>
          </a:p>
        </p:txBody>
      </p:sp>
      <p:sp>
        <p:nvSpPr>
          <p:cNvPr id="29" name="Rectangle 28"/>
          <p:cNvSpPr/>
          <p:nvPr/>
        </p:nvSpPr>
        <p:spPr>
          <a:xfrm>
            <a:off x="6612250" y="3892848"/>
            <a:ext cx="1926553" cy="830997"/>
          </a:xfrm>
          <a:prstGeom prst="rect">
            <a:avLst/>
          </a:prstGeom>
        </p:spPr>
        <p:txBody>
          <a:bodyPr wrap="none">
            <a:spAutoFit/>
          </a:bodyPr>
          <a:lstStyle/>
          <a:p>
            <a:pPr algn="ctr"/>
            <a:r>
              <a:rPr lang="en-US" sz="2400" dirty="0" smtClean="0"/>
              <a:t>Absorbs more</a:t>
            </a:r>
          </a:p>
          <a:p>
            <a:pPr algn="ctr"/>
            <a:r>
              <a:rPr lang="en-US" sz="2400" dirty="0" smtClean="0"/>
              <a:t>Smaller P</a:t>
            </a:r>
          </a:p>
        </p:txBody>
      </p:sp>
      <p:sp>
        <p:nvSpPr>
          <p:cNvPr id="30" name="Rectangle 29"/>
          <p:cNvSpPr/>
          <p:nvPr/>
        </p:nvSpPr>
        <p:spPr>
          <a:xfrm>
            <a:off x="6826515" y="1479848"/>
            <a:ext cx="1786323" cy="830997"/>
          </a:xfrm>
          <a:prstGeom prst="rect">
            <a:avLst/>
          </a:prstGeom>
        </p:spPr>
        <p:txBody>
          <a:bodyPr wrap="none">
            <a:spAutoFit/>
          </a:bodyPr>
          <a:lstStyle/>
          <a:p>
            <a:pPr algn="ctr"/>
            <a:r>
              <a:rPr lang="en-US" sz="2400" dirty="0" smtClean="0"/>
              <a:t>Absorbs Less</a:t>
            </a:r>
          </a:p>
          <a:p>
            <a:pPr algn="ctr"/>
            <a:r>
              <a:rPr lang="en-US" sz="2400" dirty="0" smtClean="0"/>
              <a:t>Larger P</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Circular Absorption</a:t>
            </a:r>
            <a:endParaRPr lang="en-US" sz="3200" b="1" u="sng" dirty="0">
              <a:solidFill>
                <a:schemeClr val="tx2"/>
              </a:solidFill>
            </a:endParaRPr>
          </a:p>
        </p:txBody>
      </p:sp>
      <p:pic>
        <p:nvPicPr>
          <p:cNvPr id="48130" name="Picture 2" descr="http://www.enzim.hu/%7Eszia/cddemo/p8.gif"/>
          <p:cNvPicPr>
            <a:picLocks noChangeAspect="1" noChangeArrowheads="1"/>
          </p:cNvPicPr>
          <p:nvPr/>
        </p:nvPicPr>
        <p:blipFill>
          <a:blip r:embed="rId2" cstate="print"/>
          <a:srcRect/>
          <a:stretch>
            <a:fillRect/>
          </a:stretch>
        </p:blipFill>
        <p:spPr bwMode="auto">
          <a:xfrm>
            <a:off x="574675" y="1473200"/>
            <a:ext cx="5229225" cy="1838399"/>
          </a:xfrm>
          <a:prstGeom prst="rect">
            <a:avLst/>
          </a:prstGeom>
          <a:noFill/>
        </p:spPr>
      </p:pic>
      <p:sp>
        <p:nvSpPr>
          <p:cNvPr id="8" name="Rectangle 14"/>
          <p:cNvSpPr>
            <a:spLocks noChangeArrowheads="1"/>
          </p:cNvSpPr>
          <p:nvPr/>
        </p:nvSpPr>
        <p:spPr bwMode="auto">
          <a:xfrm>
            <a:off x="4724400" y="3859212"/>
            <a:ext cx="3962400" cy="2147887"/>
          </a:xfrm>
          <a:prstGeom prst="rect">
            <a:avLst/>
          </a:prstGeom>
          <a:noFill/>
          <a:ln w="9525">
            <a:noFill/>
            <a:miter lim="800000"/>
            <a:headEnd/>
            <a:tailEnd/>
          </a:ln>
          <a:effectLst/>
        </p:spPr>
        <p:txBody>
          <a:bodyPr lIns="0" tIns="0" rIns="0" bIns="0"/>
          <a:lstStyle/>
          <a:p>
            <a:pPr marL="342900" indent="-342900" algn="l" eaLnBrk="1" hangingPunct="1">
              <a:spcBef>
                <a:spcPct val="20000"/>
              </a:spcBef>
            </a:pPr>
            <a:r>
              <a:rPr lang="en-GB" sz="2800" u="sng" dirty="0"/>
              <a:t>Absorbance:</a:t>
            </a:r>
            <a:r>
              <a:rPr lang="en-GB" sz="2800" dirty="0"/>
              <a:t> </a:t>
            </a:r>
          </a:p>
          <a:p>
            <a:pPr marL="342900" indent="-342900">
              <a:spcBef>
                <a:spcPct val="20000"/>
              </a:spcBef>
            </a:pPr>
            <a:r>
              <a:rPr lang="en-GB" sz="2800" dirty="0" smtClean="0"/>
              <a:t>	A</a:t>
            </a:r>
            <a:r>
              <a:rPr lang="en-GB" sz="2800" baseline="-25000" dirty="0" smtClean="0"/>
              <a:t>(left)   </a:t>
            </a:r>
            <a:r>
              <a:rPr lang="en-GB" sz="2800" dirty="0" smtClean="0"/>
              <a:t>= log P</a:t>
            </a:r>
            <a:r>
              <a:rPr lang="en-GB" sz="2800" baseline="-25000" dirty="0" smtClean="0"/>
              <a:t>0(left)   </a:t>
            </a:r>
            <a:r>
              <a:rPr lang="en-GB" sz="2800" dirty="0" smtClean="0"/>
              <a:t>/P</a:t>
            </a:r>
            <a:r>
              <a:rPr lang="en-GB" sz="2800" baseline="-25000" dirty="0" smtClean="0"/>
              <a:t>(left)</a:t>
            </a:r>
          </a:p>
          <a:p>
            <a:pPr marL="342900">
              <a:spcBef>
                <a:spcPct val="20000"/>
              </a:spcBef>
            </a:pPr>
            <a:r>
              <a:rPr lang="en-GB" sz="2800" dirty="0" smtClean="0"/>
              <a:t>A</a:t>
            </a:r>
            <a:r>
              <a:rPr lang="en-GB" sz="2800" baseline="-25000" dirty="0" smtClean="0"/>
              <a:t>(right) </a:t>
            </a:r>
            <a:r>
              <a:rPr lang="en-GB" sz="2800" dirty="0" smtClean="0"/>
              <a:t>= log P</a:t>
            </a:r>
            <a:r>
              <a:rPr lang="en-GB" sz="2800" baseline="-25000" dirty="0" smtClean="0"/>
              <a:t>0(right)</a:t>
            </a:r>
            <a:r>
              <a:rPr lang="en-GB" sz="2800" dirty="0" smtClean="0"/>
              <a:t>/P</a:t>
            </a:r>
            <a:r>
              <a:rPr lang="en-GB" sz="2800" baseline="-25000" dirty="0" smtClean="0"/>
              <a:t>(right)</a:t>
            </a:r>
            <a:endParaRPr lang="en-GB" sz="2800" dirty="0" smtClean="0"/>
          </a:p>
          <a:p>
            <a:pPr marL="342900" indent="-342900">
              <a:spcBef>
                <a:spcPct val="20000"/>
              </a:spcBef>
            </a:pPr>
            <a:endParaRPr lang="en-GB" sz="2800" dirty="0"/>
          </a:p>
        </p:txBody>
      </p:sp>
      <p:grpSp>
        <p:nvGrpSpPr>
          <p:cNvPr id="9" name="Group 8"/>
          <p:cNvGrpSpPr/>
          <p:nvPr/>
        </p:nvGrpSpPr>
        <p:grpSpPr>
          <a:xfrm>
            <a:off x="1156838" y="4190016"/>
            <a:ext cx="2996062" cy="1348648"/>
            <a:chOff x="459315" y="5206016"/>
            <a:chExt cx="2996062" cy="1348648"/>
          </a:xfrm>
        </p:grpSpPr>
        <p:grpSp>
          <p:nvGrpSpPr>
            <p:cNvPr id="10" name="Group 12"/>
            <p:cNvGrpSpPr>
              <a:grpSpLocks/>
            </p:cNvGrpSpPr>
            <p:nvPr/>
          </p:nvGrpSpPr>
          <p:grpSpPr bwMode="auto">
            <a:xfrm>
              <a:off x="603299" y="5340824"/>
              <a:ext cx="2443163" cy="920753"/>
              <a:chOff x="3885" y="696"/>
              <a:chExt cx="1539" cy="580"/>
            </a:xfrm>
          </p:grpSpPr>
          <p:sp>
            <p:nvSpPr>
              <p:cNvPr id="15" name="AutoShape 9"/>
              <p:cNvSpPr>
                <a:spLocks noChangeArrowheads="1"/>
              </p:cNvSpPr>
              <p:nvPr/>
            </p:nvSpPr>
            <p:spPr bwMode="auto">
              <a:xfrm>
                <a:off x="3888" y="696"/>
                <a:ext cx="624" cy="576"/>
              </a:xfrm>
              <a:prstGeom prst="rightArrow">
                <a:avLst>
                  <a:gd name="adj1" fmla="val 50000"/>
                  <a:gd name="adj2" fmla="val 27083"/>
                </a:avLst>
              </a:prstGeom>
              <a:solidFill>
                <a:srgbClr val="FF0000">
                  <a:alpha val="69804"/>
                </a:srgbClr>
              </a:solidFill>
              <a:ln w="9525">
                <a:noFill/>
                <a:miter lim="800000"/>
                <a:headEnd/>
                <a:tailEnd/>
              </a:ln>
              <a:effectLst/>
            </p:spPr>
            <p:txBody>
              <a:bodyPr wrap="none" anchor="ctr"/>
              <a:lstStyle/>
              <a:p>
                <a:endParaRPr lang="en-US"/>
              </a:p>
            </p:txBody>
          </p:sp>
          <p:sp>
            <p:nvSpPr>
              <p:cNvPr id="16" name="AutoShape 10"/>
              <p:cNvSpPr>
                <a:spLocks noChangeArrowheads="1"/>
              </p:cNvSpPr>
              <p:nvPr/>
            </p:nvSpPr>
            <p:spPr bwMode="auto">
              <a:xfrm>
                <a:off x="4944" y="804"/>
                <a:ext cx="480" cy="360"/>
              </a:xfrm>
              <a:prstGeom prst="rightArrow">
                <a:avLst>
                  <a:gd name="adj1" fmla="val 50000"/>
                  <a:gd name="adj2" fmla="val 33333"/>
                </a:avLst>
              </a:prstGeom>
              <a:solidFill>
                <a:srgbClr val="FF0000">
                  <a:alpha val="69804"/>
                </a:srgbClr>
              </a:solidFill>
              <a:ln w="9525">
                <a:noFill/>
                <a:miter lim="800000"/>
                <a:headEnd/>
                <a:tailEnd/>
              </a:ln>
              <a:effectLst/>
            </p:spPr>
            <p:txBody>
              <a:bodyPr wrap="none" anchor="ctr"/>
              <a:lstStyle/>
              <a:p>
                <a:endParaRPr lang="en-US"/>
              </a:p>
            </p:txBody>
          </p:sp>
          <p:sp>
            <p:nvSpPr>
              <p:cNvPr id="17" name="Text Box 12"/>
              <p:cNvSpPr txBox="1">
                <a:spLocks noChangeArrowheads="1"/>
              </p:cNvSpPr>
              <p:nvPr/>
            </p:nvSpPr>
            <p:spPr bwMode="auto">
              <a:xfrm>
                <a:off x="3885" y="830"/>
                <a:ext cx="285" cy="446"/>
              </a:xfrm>
              <a:prstGeom prst="rect">
                <a:avLst/>
              </a:prstGeom>
              <a:noFill/>
              <a:ln w="9525">
                <a:noFill/>
                <a:miter lim="800000"/>
                <a:headEnd/>
                <a:tailEnd/>
              </a:ln>
              <a:effectLst/>
            </p:spPr>
            <p:txBody>
              <a:bodyPr wrap="none">
                <a:spAutoFit/>
              </a:bodyPr>
              <a:lstStyle/>
              <a:p>
                <a:pPr algn="l"/>
                <a:r>
                  <a:rPr lang="en-US" sz="2400" b="1" dirty="0"/>
                  <a:t>P</a:t>
                </a:r>
                <a:r>
                  <a:rPr lang="en-US" sz="2400" b="1" baseline="-25000" dirty="0"/>
                  <a:t>0</a:t>
                </a:r>
              </a:p>
              <a:p>
                <a:pPr algn="l"/>
                <a:endParaRPr lang="en-US" sz="2400" b="1" baseline="-25000" dirty="0"/>
              </a:p>
            </p:txBody>
          </p:sp>
        </p:grpSp>
        <p:sp>
          <p:nvSpPr>
            <p:cNvPr id="11" name="Cube 10"/>
            <p:cNvSpPr/>
            <p:nvPr/>
          </p:nvSpPr>
          <p:spPr>
            <a:xfrm>
              <a:off x="1636763" y="5206016"/>
              <a:ext cx="536473" cy="1348648"/>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9315" y="6127750"/>
              <a:ext cx="1154740" cy="369332"/>
            </a:xfrm>
            <a:prstGeom prst="rect">
              <a:avLst/>
            </a:prstGeom>
          </p:spPr>
          <p:txBody>
            <a:bodyPr wrap="none">
              <a:spAutoFit/>
            </a:bodyPr>
            <a:lstStyle/>
            <a:p>
              <a:r>
                <a:rPr lang="en-US" dirty="0" smtClean="0"/>
                <a:t>(power in)</a:t>
              </a:r>
              <a:endParaRPr lang="en-US" dirty="0"/>
            </a:p>
          </p:txBody>
        </p:sp>
        <p:sp>
          <p:nvSpPr>
            <p:cNvPr id="13" name="Text Box 12"/>
            <p:cNvSpPr txBox="1">
              <a:spLocks noChangeArrowheads="1"/>
            </p:cNvSpPr>
            <p:nvPr/>
          </p:nvSpPr>
          <p:spPr bwMode="auto">
            <a:xfrm>
              <a:off x="2298745" y="5563219"/>
              <a:ext cx="348172" cy="707886"/>
            </a:xfrm>
            <a:prstGeom prst="rect">
              <a:avLst/>
            </a:prstGeom>
            <a:noFill/>
            <a:ln w="9525">
              <a:noFill/>
              <a:miter lim="800000"/>
              <a:headEnd/>
              <a:tailEnd/>
            </a:ln>
            <a:effectLst/>
          </p:spPr>
          <p:txBody>
            <a:bodyPr wrap="none">
              <a:spAutoFit/>
            </a:bodyPr>
            <a:lstStyle/>
            <a:p>
              <a:pPr algn="l"/>
              <a:r>
                <a:rPr lang="en-US" sz="2400" b="1" dirty="0" smtClean="0"/>
                <a:t>P</a:t>
              </a:r>
              <a:endParaRPr lang="en-US" sz="2400" b="1" baseline="-25000" dirty="0"/>
            </a:p>
            <a:p>
              <a:pPr algn="l"/>
              <a:endParaRPr lang="en-US" sz="2400" b="1" baseline="-25000" dirty="0"/>
            </a:p>
          </p:txBody>
        </p:sp>
        <p:sp>
          <p:nvSpPr>
            <p:cNvPr id="14" name="Rectangle 13"/>
            <p:cNvSpPr/>
            <p:nvPr/>
          </p:nvSpPr>
          <p:spPr>
            <a:xfrm>
              <a:off x="2154765" y="6149941"/>
              <a:ext cx="1300612" cy="369332"/>
            </a:xfrm>
            <a:prstGeom prst="rect">
              <a:avLst/>
            </a:prstGeom>
          </p:spPr>
          <p:txBody>
            <a:bodyPr wrap="none">
              <a:spAutoFit/>
            </a:bodyPr>
            <a:lstStyle/>
            <a:p>
              <a:r>
                <a:rPr lang="en-US" dirty="0" smtClean="0"/>
                <a:t>(power out)</a:t>
              </a:r>
              <a:endParaRPr lang="en-US" dirty="0"/>
            </a:p>
          </p:txBody>
        </p:sp>
      </p:grpSp>
      <p:sp>
        <p:nvSpPr>
          <p:cNvPr id="18" name="Text Box 12"/>
          <p:cNvSpPr txBox="1">
            <a:spLocks noChangeArrowheads="1"/>
          </p:cNvSpPr>
          <p:nvPr/>
        </p:nvSpPr>
        <p:spPr bwMode="auto">
          <a:xfrm>
            <a:off x="1184814" y="2175350"/>
            <a:ext cx="867673" cy="707886"/>
          </a:xfrm>
          <a:prstGeom prst="rect">
            <a:avLst/>
          </a:prstGeom>
          <a:noFill/>
          <a:ln w="9525">
            <a:noFill/>
            <a:miter lim="800000"/>
            <a:headEnd/>
            <a:tailEnd/>
          </a:ln>
          <a:effectLst/>
        </p:spPr>
        <p:txBody>
          <a:bodyPr wrap="none">
            <a:spAutoFit/>
          </a:bodyPr>
          <a:lstStyle/>
          <a:p>
            <a:pPr algn="l"/>
            <a:r>
              <a:rPr lang="en-US" sz="2400" b="1" dirty="0" smtClean="0">
                <a:solidFill>
                  <a:srgbClr val="FF0000"/>
                </a:solidFill>
              </a:rPr>
              <a:t>P</a:t>
            </a:r>
            <a:r>
              <a:rPr lang="en-US" sz="2400" b="1" baseline="-25000" dirty="0" smtClean="0">
                <a:solidFill>
                  <a:srgbClr val="FF0000"/>
                </a:solidFill>
              </a:rPr>
              <a:t>0(left)</a:t>
            </a:r>
            <a:endParaRPr lang="en-US" sz="2400" b="1" baseline="-25000" dirty="0">
              <a:solidFill>
                <a:srgbClr val="FF0000"/>
              </a:solidFill>
            </a:endParaRPr>
          </a:p>
          <a:p>
            <a:pPr algn="l"/>
            <a:endParaRPr lang="en-US" sz="2400" b="1" baseline="-25000" dirty="0">
              <a:solidFill>
                <a:srgbClr val="FF0000"/>
              </a:solidFill>
            </a:endParaRPr>
          </a:p>
        </p:txBody>
      </p:sp>
      <p:sp>
        <p:nvSpPr>
          <p:cNvPr id="19" name="Text Box 12"/>
          <p:cNvSpPr txBox="1">
            <a:spLocks noChangeArrowheads="1"/>
          </p:cNvSpPr>
          <p:nvPr/>
        </p:nvSpPr>
        <p:spPr bwMode="auto">
          <a:xfrm>
            <a:off x="4385214" y="1821337"/>
            <a:ext cx="763479" cy="707886"/>
          </a:xfrm>
          <a:prstGeom prst="rect">
            <a:avLst/>
          </a:prstGeom>
          <a:noFill/>
          <a:ln w="9525">
            <a:noFill/>
            <a:miter lim="800000"/>
            <a:headEnd/>
            <a:tailEnd/>
          </a:ln>
          <a:effectLst/>
        </p:spPr>
        <p:txBody>
          <a:bodyPr wrap="none">
            <a:spAutoFit/>
          </a:bodyPr>
          <a:lstStyle/>
          <a:p>
            <a:r>
              <a:rPr lang="en-US" sz="2400" b="1" dirty="0" smtClean="0">
                <a:solidFill>
                  <a:srgbClr val="FF0000"/>
                </a:solidFill>
              </a:rPr>
              <a:t>P</a:t>
            </a:r>
            <a:r>
              <a:rPr lang="en-US" sz="2400" b="1" baseline="-25000" dirty="0" smtClean="0">
                <a:solidFill>
                  <a:srgbClr val="FF0000"/>
                </a:solidFill>
              </a:rPr>
              <a:t>(left)</a:t>
            </a:r>
            <a:endParaRPr lang="en-US" sz="2400" b="1" baseline="-25000" dirty="0">
              <a:solidFill>
                <a:srgbClr val="FF0000"/>
              </a:solidFill>
            </a:endParaRPr>
          </a:p>
          <a:p>
            <a:pPr algn="l"/>
            <a:endParaRPr lang="en-US" sz="2400" b="1" baseline="-25000"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55400" y="1121136"/>
            <a:ext cx="7983800" cy="4163652"/>
            <a:chOff x="1071300" y="1337036"/>
            <a:chExt cx="7983800" cy="4163652"/>
          </a:xfrm>
        </p:grpSpPr>
        <p:pic>
          <p:nvPicPr>
            <p:cNvPr id="52227" name="Picture 3"/>
            <p:cNvPicPr>
              <a:picLocks noChangeAspect="1" noChangeArrowheads="1"/>
            </p:cNvPicPr>
            <p:nvPr/>
          </p:nvPicPr>
          <p:blipFill>
            <a:blip r:embed="rId2" cstate="print"/>
            <a:srcRect/>
            <a:stretch>
              <a:fillRect/>
            </a:stretch>
          </p:blipFill>
          <p:spPr bwMode="auto">
            <a:xfrm>
              <a:off x="3382806" y="1337036"/>
              <a:ext cx="5672294" cy="4163652"/>
            </a:xfrm>
            <a:prstGeom prst="rect">
              <a:avLst/>
            </a:prstGeom>
            <a:noFill/>
            <a:ln w="9525">
              <a:noFill/>
              <a:miter lim="800000"/>
              <a:headEnd/>
              <a:tailEnd/>
            </a:ln>
          </p:spPr>
        </p:pic>
        <p:sp>
          <p:nvSpPr>
            <p:cNvPr id="13321" name="AutoShape 9"/>
            <p:cNvSpPr>
              <a:spLocks noChangeArrowheads="1"/>
            </p:cNvSpPr>
            <p:nvPr/>
          </p:nvSpPr>
          <p:spPr bwMode="auto">
            <a:xfrm>
              <a:off x="2527300" y="2146300"/>
              <a:ext cx="381000" cy="381000"/>
            </a:xfrm>
            <a:prstGeom prst="triangle">
              <a:avLst>
                <a:gd name="adj" fmla="val 50000"/>
              </a:avLst>
            </a:prstGeom>
            <a:solidFill>
              <a:schemeClr val="bg1">
                <a:lumMod val="85000"/>
              </a:schemeClr>
            </a:solidFill>
            <a:ln w="9525">
              <a:solidFill>
                <a:schemeClr val="tx1"/>
              </a:solidFill>
              <a:miter lim="800000"/>
              <a:headEnd/>
              <a:tailEnd/>
            </a:ln>
            <a:effectLst/>
          </p:spPr>
          <p:txBody>
            <a:bodyPr wrap="none" anchor="ctr"/>
            <a:lstStyle/>
            <a:p>
              <a:endParaRPr lang="en-US"/>
            </a:p>
          </p:txBody>
        </p:sp>
        <p:sp>
          <p:nvSpPr>
            <p:cNvPr id="8" name="Rectangle 7"/>
            <p:cNvSpPr/>
            <p:nvPr/>
          </p:nvSpPr>
          <p:spPr>
            <a:xfrm>
              <a:off x="3293800" y="1517134"/>
              <a:ext cx="1019831" cy="369332"/>
            </a:xfrm>
            <a:prstGeom prst="rect">
              <a:avLst/>
            </a:prstGeom>
          </p:spPr>
          <p:txBody>
            <a:bodyPr wrap="none">
              <a:spAutoFit/>
            </a:bodyPr>
            <a:lstStyle/>
            <a:p>
              <a:r>
                <a:rPr lang="en-US" b="1" dirty="0" smtClean="0">
                  <a:sym typeface="Symbol" pitchFamily="18" charset="2"/>
                </a:rPr>
                <a:t>Polarizer</a:t>
              </a:r>
              <a:endParaRPr lang="en-US" b="1" dirty="0">
                <a:sym typeface="Symbol" pitchFamily="18" charset="2"/>
              </a:endParaRPr>
            </a:p>
          </p:txBody>
        </p:sp>
        <p:sp>
          <p:nvSpPr>
            <p:cNvPr id="9" name="Cube 8"/>
            <p:cNvSpPr/>
            <p:nvPr/>
          </p:nvSpPr>
          <p:spPr>
            <a:xfrm>
              <a:off x="3683723" y="1950898"/>
              <a:ext cx="265977" cy="728802"/>
            </a:xfrm>
            <a:prstGeom prst="cube">
              <a:avLst>
                <a:gd name="adj" fmla="val 63593"/>
              </a:avLst>
            </a:prstGeom>
            <a:solidFill>
              <a:schemeClr val="bg1">
                <a:lumMod val="85000"/>
              </a:schemeClr>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66700" y="2622034"/>
              <a:ext cx="724878" cy="369332"/>
            </a:xfrm>
            <a:prstGeom prst="rect">
              <a:avLst/>
            </a:prstGeom>
          </p:spPr>
          <p:txBody>
            <a:bodyPr wrap="none">
              <a:spAutoFit/>
            </a:bodyPr>
            <a:lstStyle/>
            <a:p>
              <a:r>
                <a:rPr lang="en-US" b="1" dirty="0" smtClean="0">
                  <a:sym typeface="Symbol" pitchFamily="18" charset="2"/>
                </a:rPr>
                <a:t>Prism</a:t>
              </a:r>
              <a:endParaRPr lang="en-US" b="1" dirty="0">
                <a:sym typeface="Symbol" pitchFamily="18" charset="2"/>
              </a:endParaRPr>
            </a:p>
          </p:txBody>
        </p:sp>
        <p:sp>
          <p:nvSpPr>
            <p:cNvPr id="12" name="Litebulb"/>
            <p:cNvSpPr>
              <a:spLocks noEditPoints="1" noChangeArrowheads="1"/>
            </p:cNvSpPr>
            <p:nvPr/>
          </p:nvSpPr>
          <p:spPr bwMode="auto">
            <a:xfrm>
              <a:off x="1286252" y="2050618"/>
              <a:ext cx="398172" cy="597259"/>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3175">
              <a:solidFill>
                <a:srgbClr val="000000"/>
              </a:solidFill>
              <a:miter lim="800000"/>
              <a:headEnd/>
              <a:tailEnd/>
            </a:ln>
          </p:spPr>
          <p:txBody>
            <a:bodyPr/>
            <a:lstStyle/>
            <a:p>
              <a:endParaRPr lang="en-US"/>
            </a:p>
          </p:txBody>
        </p:sp>
        <p:sp>
          <p:nvSpPr>
            <p:cNvPr id="13" name="Rectangle 12"/>
            <p:cNvSpPr/>
            <p:nvPr/>
          </p:nvSpPr>
          <p:spPr>
            <a:xfrm>
              <a:off x="1071300" y="1631434"/>
              <a:ext cx="830612" cy="369332"/>
            </a:xfrm>
            <a:prstGeom prst="rect">
              <a:avLst/>
            </a:prstGeom>
          </p:spPr>
          <p:txBody>
            <a:bodyPr wrap="none">
              <a:spAutoFit/>
            </a:bodyPr>
            <a:lstStyle/>
            <a:p>
              <a:r>
                <a:rPr lang="en-US" b="1" dirty="0" smtClean="0">
                  <a:sym typeface="Symbol" pitchFamily="18" charset="2"/>
                </a:rPr>
                <a:t>Source</a:t>
              </a:r>
            </a:p>
          </p:txBody>
        </p:sp>
        <p:sp>
          <p:nvSpPr>
            <p:cNvPr id="14" name="Line 7"/>
            <p:cNvSpPr>
              <a:spLocks noChangeShapeType="1"/>
            </p:cNvSpPr>
            <p:nvPr/>
          </p:nvSpPr>
          <p:spPr bwMode="auto">
            <a:xfrm flipV="1">
              <a:off x="2933700" y="2336799"/>
              <a:ext cx="609600" cy="0"/>
            </a:xfrm>
            <a:prstGeom prst="line">
              <a:avLst/>
            </a:prstGeom>
            <a:noFill/>
            <a:ln w="38100">
              <a:solidFill>
                <a:srgbClr val="0000FF"/>
              </a:solidFill>
              <a:round/>
              <a:headEnd type="none" w="med" len="med"/>
              <a:tailEnd type="arrow" w="med" len="med"/>
            </a:ln>
            <a:effectLst/>
          </p:spPr>
          <p:txBody>
            <a:bodyPr wrap="none" anchor="ctr"/>
            <a:lstStyle/>
            <a:p>
              <a:endParaRPr lang="en-US"/>
            </a:p>
          </p:txBody>
        </p:sp>
        <p:sp>
          <p:nvSpPr>
            <p:cNvPr id="15" name="Line 7"/>
            <p:cNvSpPr>
              <a:spLocks noChangeShapeType="1"/>
            </p:cNvSpPr>
            <p:nvPr/>
          </p:nvSpPr>
          <p:spPr bwMode="auto">
            <a:xfrm flipV="1">
              <a:off x="1892300" y="2336799"/>
              <a:ext cx="609600" cy="0"/>
            </a:xfrm>
            <a:prstGeom prst="line">
              <a:avLst/>
            </a:prstGeom>
            <a:noFill/>
            <a:ln w="38100">
              <a:solidFill>
                <a:srgbClr val="FFC000"/>
              </a:solidFill>
              <a:round/>
              <a:headEnd type="none" w="med" len="med"/>
              <a:tailEnd type="arrow" w="med" len="med"/>
            </a:ln>
            <a:effectLst/>
          </p:spPr>
          <p:txBody>
            <a:bodyPr wrap="none" anchor="ctr"/>
            <a:lstStyle/>
            <a:p>
              <a:endParaRPr lang="en-US"/>
            </a:p>
          </p:txBody>
        </p:sp>
      </p:grpSp>
      <p:sp>
        <p:nvSpPr>
          <p:cNvPr id="17" name="Rectangle 16"/>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Circular </a:t>
            </a:r>
            <a:r>
              <a:rPr lang="en-US" sz="3200" b="1" u="sng" dirty="0" err="1" smtClean="0">
                <a:solidFill>
                  <a:schemeClr val="tx2"/>
                </a:solidFill>
              </a:rPr>
              <a:t>Dichroism</a:t>
            </a:r>
            <a:endParaRPr lang="en-US" sz="3200" b="1" u="sng" dirty="0">
              <a:solidFill>
                <a:schemeClr val="tx2"/>
              </a:solidFill>
            </a:endParaRPr>
          </a:p>
        </p:txBody>
      </p:sp>
      <p:sp>
        <p:nvSpPr>
          <p:cNvPr id="7" name="Rectangle 6"/>
          <p:cNvSpPr/>
          <p:nvPr/>
        </p:nvSpPr>
        <p:spPr>
          <a:xfrm>
            <a:off x="177800" y="4082177"/>
            <a:ext cx="6616700" cy="3046988"/>
          </a:xfrm>
          <a:prstGeom prst="rect">
            <a:avLst/>
          </a:prstGeom>
        </p:spPr>
        <p:txBody>
          <a:bodyPr wrap="square">
            <a:spAutoFit/>
          </a:bodyPr>
          <a:lstStyle/>
          <a:p>
            <a:r>
              <a:rPr lang="en-US" sz="2400" b="1" u="sng" dirty="0" smtClean="0"/>
              <a:t>Process:</a:t>
            </a:r>
          </a:p>
          <a:p>
            <a:pPr indent="228600"/>
            <a:r>
              <a:rPr lang="en-US" sz="2400" dirty="0" smtClean="0"/>
              <a:t>1) </a:t>
            </a:r>
            <a:r>
              <a:rPr lang="en-US" sz="2400" dirty="0" err="1" smtClean="0"/>
              <a:t>Unpolarized</a:t>
            </a:r>
            <a:r>
              <a:rPr lang="en-US" sz="2400" dirty="0" smtClean="0"/>
              <a:t> white light</a:t>
            </a:r>
          </a:p>
          <a:p>
            <a:pPr indent="228600"/>
            <a:r>
              <a:rPr lang="en-US" sz="2400" dirty="0" smtClean="0"/>
              <a:t>2) </a:t>
            </a:r>
            <a:r>
              <a:rPr lang="en-US" sz="2400" dirty="0" err="1" smtClean="0"/>
              <a:t>Monochrometer</a:t>
            </a:r>
            <a:endParaRPr lang="en-US" sz="2400" dirty="0" smtClean="0"/>
          </a:p>
          <a:p>
            <a:pPr indent="228600"/>
            <a:r>
              <a:rPr lang="en-US" sz="2400" dirty="0" smtClean="0"/>
              <a:t>3) Plane polarizer</a:t>
            </a:r>
          </a:p>
          <a:p>
            <a:pPr indent="228600"/>
            <a:r>
              <a:rPr lang="en-US" sz="2400" dirty="0" smtClean="0"/>
              <a:t>4) left-right modulator</a:t>
            </a:r>
          </a:p>
          <a:p>
            <a:pPr indent="228600"/>
            <a:r>
              <a:rPr lang="en-US" sz="2400" dirty="0" smtClean="0"/>
              <a:t>5) left (then right) through sample</a:t>
            </a:r>
          </a:p>
          <a:p>
            <a:pPr indent="228600"/>
            <a:r>
              <a:rPr lang="en-US" sz="2400" dirty="0" smtClean="0"/>
              <a:t>6) measure P for right (then left) through sample</a:t>
            </a:r>
          </a:p>
          <a:p>
            <a:pPr indent="228600"/>
            <a:endParaRPr lang="en-US" sz="2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noChangeArrowheads="1"/>
          </p:cNvPicPr>
          <p:nvPr/>
        </p:nvPicPr>
        <p:blipFill>
          <a:blip r:embed="rId2" cstate="print"/>
          <a:srcRect/>
          <a:stretch>
            <a:fillRect/>
          </a:stretch>
        </p:blipFill>
        <p:spPr bwMode="auto">
          <a:xfrm>
            <a:off x="989013" y="1920877"/>
            <a:ext cx="2874863" cy="393402"/>
          </a:xfrm>
          <a:prstGeom prst="rect">
            <a:avLst/>
          </a:prstGeom>
          <a:noFill/>
          <a:ln w="9525">
            <a:noFill/>
            <a:miter lim="800000"/>
            <a:headEnd/>
            <a:tailEnd/>
          </a:ln>
        </p:spPr>
      </p:pic>
      <p:pic>
        <p:nvPicPr>
          <p:cNvPr id="51206" name="Picture 6"/>
          <p:cNvPicPr>
            <a:picLocks noChangeAspect="1" noChangeArrowheads="1"/>
          </p:cNvPicPr>
          <p:nvPr/>
        </p:nvPicPr>
        <p:blipFill>
          <a:blip r:embed="rId3" cstate="print"/>
          <a:srcRect/>
          <a:stretch>
            <a:fillRect/>
          </a:stretch>
        </p:blipFill>
        <p:spPr bwMode="auto">
          <a:xfrm>
            <a:off x="1030287" y="2422526"/>
            <a:ext cx="3467993" cy="447873"/>
          </a:xfrm>
          <a:prstGeom prst="rect">
            <a:avLst/>
          </a:prstGeom>
          <a:noFill/>
          <a:ln w="9525">
            <a:noFill/>
            <a:miter lim="800000"/>
            <a:headEnd/>
            <a:tailEnd/>
          </a:ln>
        </p:spPr>
      </p:pic>
      <p:pic>
        <p:nvPicPr>
          <p:cNvPr id="51207" name="Picture 7"/>
          <p:cNvPicPr>
            <a:picLocks noChangeAspect="1" noChangeArrowheads="1"/>
          </p:cNvPicPr>
          <p:nvPr/>
        </p:nvPicPr>
        <p:blipFill>
          <a:blip r:embed="rId4" cstate="print"/>
          <a:srcRect/>
          <a:stretch>
            <a:fillRect/>
          </a:stretch>
        </p:blipFill>
        <p:spPr bwMode="auto">
          <a:xfrm>
            <a:off x="965200" y="3001963"/>
            <a:ext cx="2324100" cy="423664"/>
          </a:xfrm>
          <a:prstGeom prst="rect">
            <a:avLst/>
          </a:prstGeom>
          <a:noFill/>
          <a:ln w="9525">
            <a:noFill/>
            <a:miter lim="800000"/>
            <a:headEnd/>
            <a:tailEnd/>
          </a:ln>
        </p:spPr>
      </p:pic>
      <p:sp>
        <p:nvSpPr>
          <p:cNvPr id="11" name="Rectangle 10"/>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Circular </a:t>
            </a:r>
            <a:r>
              <a:rPr lang="en-US" sz="3200" b="1" u="sng" dirty="0" err="1" smtClean="0">
                <a:solidFill>
                  <a:schemeClr val="tx2"/>
                </a:solidFill>
              </a:rPr>
              <a:t>Dichroism</a:t>
            </a:r>
            <a:endParaRPr lang="en-US" sz="3200" b="1" u="sng" dirty="0">
              <a:solidFill>
                <a:schemeClr val="tx2"/>
              </a:solidFill>
            </a:endParaRPr>
          </a:p>
        </p:txBody>
      </p:sp>
      <p:sp>
        <p:nvSpPr>
          <p:cNvPr id="12" name="TextBox 11"/>
          <p:cNvSpPr txBox="1"/>
          <p:nvPr/>
        </p:nvSpPr>
        <p:spPr>
          <a:xfrm>
            <a:off x="368300" y="863600"/>
            <a:ext cx="8623300" cy="830997"/>
          </a:xfrm>
          <a:prstGeom prst="rect">
            <a:avLst/>
          </a:prstGeom>
          <a:noFill/>
        </p:spPr>
        <p:txBody>
          <a:bodyPr wrap="square" rtlCol="0">
            <a:spAutoFit/>
          </a:bodyPr>
          <a:lstStyle/>
          <a:p>
            <a:r>
              <a:rPr lang="en-US" sz="2400" dirty="0" smtClean="0"/>
              <a:t>CD measures the </a:t>
            </a:r>
            <a:r>
              <a:rPr lang="en-US" sz="2400" b="1" dirty="0" smtClean="0">
                <a:solidFill>
                  <a:srgbClr val="00B050"/>
                </a:solidFill>
              </a:rPr>
              <a:t>difference</a:t>
            </a:r>
            <a:r>
              <a:rPr lang="en-US" sz="2400" dirty="0" smtClean="0"/>
              <a:t> between the absorption of </a:t>
            </a:r>
            <a:r>
              <a:rPr lang="en-US" sz="2400" dirty="0" smtClean="0">
                <a:solidFill>
                  <a:srgbClr val="0000FF"/>
                </a:solidFill>
              </a:rPr>
              <a:t>left</a:t>
            </a:r>
            <a:r>
              <a:rPr lang="en-US" sz="2400" dirty="0" smtClean="0"/>
              <a:t> and </a:t>
            </a:r>
            <a:r>
              <a:rPr lang="en-US" sz="2400" dirty="0" smtClean="0">
                <a:solidFill>
                  <a:srgbClr val="FF0000"/>
                </a:solidFill>
              </a:rPr>
              <a:t>right</a:t>
            </a:r>
            <a:r>
              <a:rPr lang="en-US" sz="2400" dirty="0" smtClean="0"/>
              <a:t> handed </a:t>
            </a:r>
            <a:r>
              <a:rPr lang="en-US" sz="2400" dirty="0" err="1" smtClean="0"/>
              <a:t>cirularly</a:t>
            </a:r>
            <a:r>
              <a:rPr lang="en-US" sz="2400" dirty="0" smtClean="0"/>
              <a:t>-polarized light:</a:t>
            </a:r>
            <a:endParaRPr lang="en-US" sz="2400" dirty="0"/>
          </a:p>
        </p:txBody>
      </p:sp>
      <p:sp>
        <p:nvSpPr>
          <p:cNvPr id="13" name="TextBox 12"/>
          <p:cNvSpPr txBox="1"/>
          <p:nvPr/>
        </p:nvSpPr>
        <p:spPr>
          <a:xfrm>
            <a:off x="4851400" y="2171700"/>
            <a:ext cx="3975100" cy="830997"/>
          </a:xfrm>
          <a:prstGeom prst="rect">
            <a:avLst/>
          </a:prstGeom>
          <a:noFill/>
        </p:spPr>
        <p:txBody>
          <a:bodyPr wrap="square" rtlCol="0">
            <a:spAutoFit/>
          </a:bodyPr>
          <a:lstStyle/>
          <a:p>
            <a:r>
              <a:rPr lang="en-US" sz="2400" dirty="0" smtClean="0">
                <a:latin typeface="Symbol" pitchFamily="18" charset="2"/>
              </a:rPr>
              <a:t>De</a:t>
            </a:r>
            <a:r>
              <a:rPr lang="en-US" sz="2400" dirty="0" smtClean="0"/>
              <a:t> is typically &lt;10 M</a:t>
            </a:r>
            <a:r>
              <a:rPr lang="en-US" sz="2400" baseline="30000" dirty="0" smtClean="0"/>
              <a:t>-1</a:t>
            </a:r>
            <a:r>
              <a:rPr lang="en-US" sz="2400" dirty="0" smtClean="0"/>
              <a:t> cm</a:t>
            </a:r>
            <a:r>
              <a:rPr lang="en-US" sz="2400" baseline="30000" dirty="0" smtClean="0"/>
              <a:t>-1</a:t>
            </a:r>
          </a:p>
          <a:p>
            <a:r>
              <a:rPr lang="en-US" sz="2400" dirty="0" smtClean="0"/>
              <a:t> </a:t>
            </a:r>
            <a:r>
              <a:rPr lang="en-US" sz="2400" dirty="0" smtClean="0">
                <a:latin typeface="Symbol" pitchFamily="18" charset="2"/>
              </a:rPr>
              <a:t>e </a:t>
            </a:r>
            <a:r>
              <a:rPr lang="en-US" sz="2400" dirty="0" smtClean="0"/>
              <a:t>is typically &gt; 10,000 cm</a:t>
            </a:r>
            <a:r>
              <a:rPr lang="en-US" sz="2400" baseline="30000" dirty="0" smtClean="0"/>
              <a:t>-1</a:t>
            </a:r>
            <a:endParaRPr lang="en-US" sz="2400" dirty="0" smtClean="0"/>
          </a:p>
        </p:txBody>
      </p:sp>
      <p:sp>
        <p:nvSpPr>
          <p:cNvPr id="14" name="Rectangle 13"/>
          <p:cNvSpPr/>
          <p:nvPr/>
        </p:nvSpPr>
        <p:spPr>
          <a:xfrm>
            <a:off x="3422018" y="4125913"/>
            <a:ext cx="1717137" cy="461665"/>
          </a:xfrm>
          <a:prstGeom prst="rect">
            <a:avLst/>
          </a:prstGeom>
        </p:spPr>
        <p:txBody>
          <a:bodyPr wrap="none">
            <a:spAutoFit/>
          </a:bodyPr>
          <a:lstStyle/>
          <a:p>
            <a:pPr algn="ctr"/>
            <a:r>
              <a:rPr lang="en-US" sz="2400" dirty="0" smtClean="0">
                <a:latin typeface="Symbol" pitchFamily="18" charset="2"/>
                <a:sym typeface="Symbol" pitchFamily="18" charset="2"/>
              </a:rPr>
              <a:t></a:t>
            </a:r>
            <a:r>
              <a:rPr lang="en-US" sz="2400" dirty="0" smtClean="0"/>
              <a:t> = 3298 </a:t>
            </a:r>
            <a:r>
              <a:rPr lang="en-US" sz="2400" dirty="0" err="1" smtClean="0">
                <a:cs typeface="Times New Roman" pitchFamily="18" charset="0"/>
              </a:rPr>
              <a:t>Δε</a:t>
            </a:r>
            <a:r>
              <a:rPr lang="en-US" sz="2400" dirty="0" smtClean="0"/>
              <a:t>.</a:t>
            </a:r>
            <a:endParaRPr lang="en-US" sz="2400" dirty="0"/>
          </a:p>
        </p:txBody>
      </p:sp>
      <p:sp>
        <p:nvSpPr>
          <p:cNvPr id="15" name="Rectangle 14"/>
          <p:cNvSpPr/>
          <p:nvPr/>
        </p:nvSpPr>
        <p:spPr>
          <a:xfrm>
            <a:off x="1574800" y="3561834"/>
            <a:ext cx="5421099" cy="461665"/>
          </a:xfrm>
          <a:prstGeom prst="rect">
            <a:avLst/>
          </a:prstGeom>
        </p:spPr>
        <p:txBody>
          <a:bodyPr wrap="none">
            <a:spAutoFit/>
          </a:bodyPr>
          <a:lstStyle/>
          <a:p>
            <a:r>
              <a:rPr lang="en-US" sz="2400" dirty="0" smtClean="0"/>
              <a:t>CD spectra reported in </a:t>
            </a:r>
            <a:r>
              <a:rPr lang="en-US" sz="2400" dirty="0" err="1" smtClean="0"/>
              <a:t>ellipticity</a:t>
            </a:r>
            <a:r>
              <a:rPr lang="en-US" sz="2400" dirty="0" smtClean="0"/>
              <a:t> (</a:t>
            </a:r>
            <a:r>
              <a:rPr lang="en-US" sz="2400" dirty="0" smtClean="0">
                <a:latin typeface="Symbol" pitchFamily="18" charset="2"/>
                <a:sym typeface="Symbol" pitchFamily="18" charset="2"/>
              </a:rPr>
              <a:t></a:t>
            </a:r>
            <a:r>
              <a:rPr lang="en-US" sz="2400" dirty="0" smtClean="0"/>
              <a:t>) or </a:t>
            </a:r>
            <a:r>
              <a:rPr lang="en-US" sz="2400" dirty="0" smtClean="0">
                <a:latin typeface="Symbol" pitchFamily="18" charset="2"/>
              </a:rPr>
              <a:t>De</a:t>
            </a:r>
            <a:r>
              <a:rPr lang="en-US" sz="2400" dirty="0" smtClean="0"/>
              <a:t> </a:t>
            </a:r>
            <a:endParaRPr lang="en-US" sz="2400" dirty="0"/>
          </a:p>
        </p:txBody>
      </p:sp>
      <p:sp>
        <p:nvSpPr>
          <p:cNvPr id="17" name="Rectangle 16"/>
          <p:cNvSpPr/>
          <p:nvPr/>
        </p:nvSpPr>
        <p:spPr>
          <a:xfrm>
            <a:off x="1085850" y="4692134"/>
            <a:ext cx="7410450" cy="830997"/>
          </a:xfrm>
          <a:prstGeom prst="rect">
            <a:avLst/>
          </a:prstGeom>
        </p:spPr>
        <p:txBody>
          <a:bodyPr wrap="square">
            <a:spAutoFit/>
          </a:bodyPr>
          <a:lstStyle/>
          <a:p>
            <a:r>
              <a:rPr lang="en-US" sz="2400" dirty="0" smtClean="0">
                <a:latin typeface="Symbol" pitchFamily="18" charset="2"/>
              </a:rPr>
              <a:t>e </a:t>
            </a:r>
            <a:r>
              <a:rPr lang="en-US" sz="2400" dirty="0" smtClean="0"/>
              <a:t>in L/mol cm                     (liters mol</a:t>
            </a:r>
            <a:r>
              <a:rPr lang="en-US" sz="2400" baseline="30000" dirty="0" smtClean="0"/>
              <a:t>-1</a:t>
            </a:r>
            <a:r>
              <a:rPr lang="en-US" sz="2400" dirty="0" smtClean="0"/>
              <a:t> centimeters</a:t>
            </a:r>
            <a:r>
              <a:rPr lang="en-US" sz="2400" baseline="30000" dirty="0" smtClean="0"/>
              <a:t>-1</a:t>
            </a:r>
            <a:r>
              <a:rPr lang="en-US" sz="2400" dirty="0" smtClean="0"/>
              <a:t>)</a:t>
            </a:r>
            <a:endParaRPr lang="en-US" sz="2400" dirty="0" smtClean="0">
              <a:latin typeface="Symbol" pitchFamily="18" charset="2"/>
            </a:endParaRPr>
          </a:p>
          <a:p>
            <a:r>
              <a:rPr lang="en-US" sz="2400" dirty="0" smtClean="0">
                <a:latin typeface="Symbol" pitchFamily="18" charset="2"/>
                <a:sym typeface="Symbol" pitchFamily="18" charset="2"/>
              </a:rPr>
              <a:t></a:t>
            </a:r>
            <a:r>
              <a:rPr lang="en-US" sz="2400" dirty="0" smtClean="0"/>
              <a:t> in degrees cm</a:t>
            </a:r>
            <a:r>
              <a:rPr lang="en-US" sz="2400" baseline="30000" dirty="0" smtClean="0"/>
              <a:t>2</a:t>
            </a:r>
            <a:r>
              <a:rPr lang="en-US" sz="2400" dirty="0" smtClean="0"/>
              <a:t>/dmol</a:t>
            </a:r>
            <a:r>
              <a:rPr lang="en-US" sz="2400" baseline="30000" dirty="0" smtClean="0"/>
              <a:t>-1   </a:t>
            </a:r>
            <a:r>
              <a:rPr lang="en-US" sz="2400" dirty="0" smtClean="0"/>
              <a:t>(degrees centimeters</a:t>
            </a:r>
            <a:r>
              <a:rPr lang="en-US" sz="2400" baseline="30000" dirty="0" smtClean="0"/>
              <a:t>2</a:t>
            </a:r>
            <a:r>
              <a:rPr lang="en-US" sz="2400" dirty="0" smtClean="0"/>
              <a:t> </a:t>
            </a:r>
            <a:r>
              <a:rPr lang="en-US" sz="2400" dirty="0"/>
              <a:t>decimol</a:t>
            </a:r>
            <a:r>
              <a:rPr lang="en-US" sz="2400" baseline="30000" dirty="0" smtClean="0"/>
              <a:t>-1</a:t>
            </a:r>
            <a:r>
              <a:rPr lang="en-US" sz="2400" dirty="0" smtClean="0"/>
              <a:t>) </a:t>
            </a:r>
          </a:p>
        </p:txBody>
      </p:sp>
      <p:pic>
        <p:nvPicPr>
          <p:cNvPr id="51209" name="Picture 9" descr=" [\theta]= 100 \,\Delta \varepsilon \left( \frac {\ln 10}{4} \right) \left( \frac {180}{\pi} \right) = 3298.2\,\Delta \varepsilon \,"/>
          <p:cNvPicPr>
            <a:picLocks noChangeAspect="1" noChangeArrowheads="1"/>
          </p:cNvPicPr>
          <p:nvPr/>
        </p:nvPicPr>
        <p:blipFill>
          <a:blip r:embed="rId5" cstate="print"/>
          <a:srcRect/>
          <a:stretch>
            <a:fillRect/>
          </a:stretch>
        </p:blipFill>
        <p:spPr bwMode="auto">
          <a:xfrm>
            <a:off x="2644775" y="5803900"/>
            <a:ext cx="3286125" cy="4857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ea typeface="ＭＳ Ｐゴシック" charset="-128"/>
                <a:cs typeface="ＭＳ Ｐゴシック" charset="-128"/>
              </a:rPr>
              <a:t> </a:t>
            </a:r>
          </a:p>
        </p:txBody>
      </p:sp>
      <p:pic>
        <p:nvPicPr>
          <p:cNvPr id="31747" name="Picture 2"/>
          <p:cNvPicPr>
            <a:picLocks noChangeAspect="1" noChangeArrowheads="1"/>
          </p:cNvPicPr>
          <p:nvPr/>
        </p:nvPicPr>
        <p:blipFill>
          <a:blip r:embed="rId2" cstate="print"/>
          <a:srcRect t="6084"/>
          <a:stretch>
            <a:fillRect/>
          </a:stretch>
        </p:blipFill>
        <p:spPr bwMode="auto">
          <a:xfrm>
            <a:off x="723900" y="1169987"/>
            <a:ext cx="4038600" cy="4038600"/>
          </a:xfrm>
          <a:prstGeom prst="rect">
            <a:avLst/>
          </a:prstGeom>
          <a:noFill/>
          <a:ln w="9525">
            <a:noFill/>
            <a:miter lim="800000"/>
            <a:headEnd/>
            <a:tailEnd/>
          </a:ln>
        </p:spPr>
      </p:pic>
      <p:pic>
        <p:nvPicPr>
          <p:cNvPr id="31748" name="Picture 3"/>
          <p:cNvPicPr>
            <a:picLocks noChangeAspect="1" noChangeArrowheads="1"/>
          </p:cNvPicPr>
          <p:nvPr/>
        </p:nvPicPr>
        <p:blipFill>
          <a:blip r:embed="rId3" cstate="print"/>
          <a:srcRect/>
          <a:stretch>
            <a:fillRect/>
          </a:stretch>
        </p:blipFill>
        <p:spPr bwMode="auto">
          <a:xfrm>
            <a:off x="3035300" y="5321300"/>
            <a:ext cx="2597426" cy="1422400"/>
          </a:xfrm>
          <a:prstGeom prst="rect">
            <a:avLst/>
          </a:prstGeom>
          <a:noFill/>
          <a:ln w="9525">
            <a:noFill/>
            <a:miter lim="800000"/>
            <a:headEnd/>
            <a:tailEnd/>
          </a:ln>
        </p:spPr>
      </p:pic>
      <p:pic>
        <p:nvPicPr>
          <p:cNvPr id="31749" name="Picture 4"/>
          <p:cNvPicPr>
            <a:picLocks noChangeAspect="1" noChangeArrowheads="1"/>
          </p:cNvPicPr>
          <p:nvPr/>
        </p:nvPicPr>
        <p:blipFill>
          <a:blip r:embed="rId4" cstate="print"/>
          <a:srcRect/>
          <a:stretch>
            <a:fillRect/>
          </a:stretch>
        </p:blipFill>
        <p:spPr bwMode="auto">
          <a:xfrm>
            <a:off x="4699000" y="863600"/>
            <a:ext cx="3810000" cy="4419600"/>
          </a:xfrm>
          <a:prstGeom prst="rect">
            <a:avLst/>
          </a:prstGeom>
          <a:noFill/>
          <a:ln w="9525">
            <a:noFill/>
            <a:miter lim="800000"/>
            <a:headEnd/>
            <a:tailEnd/>
          </a:ln>
        </p:spPr>
      </p:pic>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Spectra</a:t>
            </a:r>
            <a:endParaRPr lang="en-US" sz="3200" b="1" u="sng" dirty="0">
              <a:solidFill>
                <a:schemeClr val="tx2"/>
              </a:solidFill>
            </a:endParaRPr>
          </a:p>
        </p:txBody>
      </p:sp>
      <p:sp>
        <p:nvSpPr>
          <p:cNvPr id="7" name="TextBox 6"/>
          <p:cNvSpPr txBox="1"/>
          <p:nvPr/>
        </p:nvSpPr>
        <p:spPr>
          <a:xfrm>
            <a:off x="1651000" y="885713"/>
            <a:ext cx="1876301" cy="461665"/>
          </a:xfrm>
          <a:prstGeom prst="rect">
            <a:avLst/>
          </a:prstGeom>
          <a:noFill/>
        </p:spPr>
        <p:txBody>
          <a:bodyPr wrap="square" rtlCol="0">
            <a:spAutoFit/>
          </a:bodyPr>
          <a:lstStyle/>
          <a:p>
            <a:pPr algn="ctr"/>
            <a:r>
              <a:rPr lang="en-US" sz="2400" dirty="0" smtClean="0"/>
              <a:t>Absorption</a:t>
            </a:r>
            <a:endParaRPr lang="en-US" sz="2400" dirty="0"/>
          </a:p>
        </p:txBody>
      </p:sp>
      <p:sp>
        <p:nvSpPr>
          <p:cNvPr id="8" name="TextBox 7"/>
          <p:cNvSpPr txBox="1"/>
          <p:nvPr/>
        </p:nvSpPr>
        <p:spPr>
          <a:xfrm>
            <a:off x="5484047" y="895648"/>
            <a:ext cx="2491553" cy="461665"/>
          </a:xfrm>
          <a:prstGeom prst="rect">
            <a:avLst/>
          </a:prstGeom>
          <a:noFill/>
        </p:spPr>
        <p:txBody>
          <a:bodyPr wrap="square" rtlCol="0">
            <a:spAutoFit/>
          </a:bodyPr>
          <a:lstStyle/>
          <a:p>
            <a:pPr algn="ctr"/>
            <a:r>
              <a:rPr lang="en-US" sz="2400" dirty="0" smtClean="0"/>
              <a:t>Circular </a:t>
            </a:r>
            <a:r>
              <a:rPr lang="en-US" sz="2400" dirty="0" err="1" smtClean="0"/>
              <a:t>Dichroism</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CD Spectrometer</a:t>
            </a:r>
            <a:endParaRPr lang="en-US" sz="3200" b="1" u="sng" dirty="0">
              <a:solidFill>
                <a:schemeClr val="tx2"/>
              </a:solidFill>
            </a:endParaRPr>
          </a:p>
        </p:txBody>
      </p:sp>
      <p:pic>
        <p:nvPicPr>
          <p:cNvPr id="56322" name="Picture 2" descr="http://www.phys.ufl.edu/%7Ehagen/images/Aviv202.jpg"/>
          <p:cNvPicPr>
            <a:picLocks noChangeAspect="1" noChangeArrowheads="1"/>
          </p:cNvPicPr>
          <p:nvPr/>
        </p:nvPicPr>
        <p:blipFill>
          <a:blip r:embed="rId2" cstate="print"/>
          <a:srcRect/>
          <a:stretch>
            <a:fillRect/>
          </a:stretch>
        </p:blipFill>
        <p:spPr bwMode="auto">
          <a:xfrm>
            <a:off x="121558" y="1450974"/>
            <a:ext cx="4533900" cy="3144725"/>
          </a:xfrm>
          <a:prstGeom prst="rect">
            <a:avLst/>
          </a:prstGeom>
          <a:noFill/>
        </p:spPr>
      </p:pic>
      <p:sp>
        <p:nvSpPr>
          <p:cNvPr id="4" name="Rectangle 3"/>
          <p:cNvSpPr/>
          <p:nvPr/>
        </p:nvSpPr>
        <p:spPr>
          <a:xfrm>
            <a:off x="4704019" y="1606034"/>
            <a:ext cx="4363374" cy="830997"/>
          </a:xfrm>
          <a:prstGeom prst="rect">
            <a:avLst/>
          </a:prstGeom>
        </p:spPr>
        <p:txBody>
          <a:bodyPr wrap="none">
            <a:spAutoFit/>
          </a:bodyPr>
          <a:lstStyle/>
          <a:p>
            <a:pPr algn="ctr"/>
            <a:r>
              <a:rPr lang="en-US" sz="2400" dirty="0" smtClean="0"/>
              <a:t>AVIV 202 CD spectrometer</a:t>
            </a:r>
          </a:p>
          <a:p>
            <a:pPr algn="ctr"/>
            <a:r>
              <a:rPr lang="en-US" sz="2400" b="1" dirty="0" smtClean="0"/>
              <a:t>Institute of Molecular Biophysics</a:t>
            </a:r>
            <a:endParaRPr lang="en-US" sz="2400" b="1" dirty="0"/>
          </a:p>
        </p:txBody>
      </p:sp>
      <p:sp>
        <p:nvSpPr>
          <p:cNvPr id="6" name="Rectangle 5"/>
          <p:cNvSpPr/>
          <p:nvPr/>
        </p:nvSpPr>
        <p:spPr>
          <a:xfrm>
            <a:off x="6077774" y="2536180"/>
            <a:ext cx="1688283" cy="461665"/>
          </a:xfrm>
          <a:prstGeom prst="rect">
            <a:avLst/>
          </a:prstGeom>
        </p:spPr>
        <p:txBody>
          <a:bodyPr wrap="none">
            <a:spAutoFit/>
          </a:bodyPr>
          <a:lstStyle/>
          <a:p>
            <a:pPr algn="ctr"/>
            <a:r>
              <a:rPr lang="en-US" sz="2400" dirty="0" smtClean="0"/>
              <a:t>170-875 nm</a:t>
            </a:r>
            <a:endParaRPr lang="en-US" sz="2400" dirty="0"/>
          </a:p>
        </p:txBody>
      </p:sp>
      <p:sp>
        <p:nvSpPr>
          <p:cNvPr id="7" name="Rectangle 6"/>
          <p:cNvSpPr/>
          <p:nvPr/>
        </p:nvSpPr>
        <p:spPr>
          <a:xfrm>
            <a:off x="5915881" y="3168134"/>
            <a:ext cx="2001061" cy="461665"/>
          </a:xfrm>
          <a:prstGeom prst="rect">
            <a:avLst/>
          </a:prstGeom>
        </p:spPr>
        <p:txBody>
          <a:bodyPr wrap="none">
            <a:spAutoFit/>
          </a:bodyPr>
          <a:lstStyle/>
          <a:p>
            <a:pPr algn="ctr"/>
            <a:r>
              <a:rPr lang="en-US" sz="2400" dirty="0" smtClean="0"/>
              <a:t>-10</a:t>
            </a:r>
            <a:r>
              <a:rPr lang="en-US" sz="2400" baseline="30000" dirty="0" smtClean="0"/>
              <a:t>o</a:t>
            </a:r>
            <a:r>
              <a:rPr lang="en-US" sz="2400" dirty="0" smtClean="0"/>
              <a:t>C to 110</a:t>
            </a:r>
            <a:r>
              <a:rPr lang="en-US" sz="2400" baseline="30000" dirty="0" smtClean="0"/>
              <a:t>o</a:t>
            </a:r>
            <a:r>
              <a:rPr lang="en-US" sz="2400" dirty="0" smtClean="0"/>
              <a:t>C</a:t>
            </a:r>
            <a:endParaRPr lang="en-US" sz="2400" dirty="0"/>
          </a:p>
        </p:txBody>
      </p:sp>
      <p:sp>
        <p:nvSpPr>
          <p:cNvPr id="8" name="Rectangle 7"/>
          <p:cNvSpPr/>
          <p:nvPr/>
        </p:nvSpPr>
        <p:spPr>
          <a:xfrm>
            <a:off x="5594277" y="3857564"/>
            <a:ext cx="2654445" cy="461665"/>
          </a:xfrm>
          <a:prstGeom prst="rect">
            <a:avLst/>
          </a:prstGeom>
        </p:spPr>
        <p:txBody>
          <a:bodyPr wrap="none">
            <a:spAutoFit/>
          </a:bodyPr>
          <a:lstStyle/>
          <a:p>
            <a:pPr algn="ctr"/>
            <a:r>
              <a:rPr lang="en-US" sz="2400" dirty="0" err="1" smtClean="0"/>
              <a:t>titrator</a:t>
            </a:r>
            <a:r>
              <a:rPr lang="en-US" sz="2400" dirty="0" smtClean="0"/>
              <a:t> attachment </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1998 Nobel Prize in Chemistry</a:t>
            </a:r>
            <a:endParaRPr lang="en-US" sz="3200" b="1" u="sng" dirty="0">
              <a:solidFill>
                <a:schemeClr val="tx2"/>
              </a:solidFill>
            </a:endParaRPr>
          </a:p>
        </p:txBody>
      </p:sp>
      <p:pic>
        <p:nvPicPr>
          <p:cNvPr id="122882" name="Picture 2"/>
          <p:cNvPicPr>
            <a:picLocks noChangeAspect="1" noChangeArrowheads="1"/>
          </p:cNvPicPr>
          <p:nvPr/>
        </p:nvPicPr>
        <p:blipFill>
          <a:blip r:embed="rId2" cstate="print"/>
          <a:srcRect/>
          <a:stretch>
            <a:fillRect/>
          </a:stretch>
        </p:blipFill>
        <p:spPr bwMode="auto">
          <a:xfrm>
            <a:off x="2261734" y="1462088"/>
            <a:ext cx="4676095" cy="3260576"/>
          </a:xfrm>
          <a:prstGeom prst="rect">
            <a:avLst/>
          </a:prstGeom>
          <a:noFill/>
          <a:ln w="9525">
            <a:noFill/>
            <a:miter lim="800000"/>
            <a:headEnd/>
            <a:tailEnd/>
          </a:ln>
        </p:spPr>
      </p:pic>
      <p:pic>
        <p:nvPicPr>
          <p:cNvPr id="122883" name="Picture 3"/>
          <p:cNvPicPr>
            <a:picLocks noChangeAspect="1" noChangeArrowheads="1"/>
          </p:cNvPicPr>
          <p:nvPr/>
        </p:nvPicPr>
        <p:blipFill>
          <a:blip r:embed="rId3" cstate="print"/>
          <a:srcRect/>
          <a:stretch>
            <a:fillRect/>
          </a:stretch>
        </p:blipFill>
        <p:spPr bwMode="auto">
          <a:xfrm>
            <a:off x="1412649" y="5238069"/>
            <a:ext cx="6696075"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cstate="print"/>
          <a:srcRect/>
          <a:stretch>
            <a:fillRect/>
          </a:stretch>
        </p:blipFill>
        <p:spPr bwMode="auto">
          <a:xfrm>
            <a:off x="4789487" y="1903413"/>
            <a:ext cx="4314825" cy="2565756"/>
          </a:xfrm>
          <a:prstGeom prst="rect">
            <a:avLst/>
          </a:prstGeom>
          <a:noFill/>
          <a:ln w="9525">
            <a:noFill/>
            <a:miter lim="800000"/>
            <a:headEnd/>
            <a:tailEnd/>
          </a:ln>
        </p:spPr>
      </p:pic>
      <p:sp>
        <p:nvSpPr>
          <p:cNvPr id="4" name="Rectangle 3"/>
          <p:cNvSpPr/>
          <p:nvPr/>
        </p:nvSpPr>
        <p:spPr>
          <a:xfrm>
            <a:off x="304800" y="726331"/>
            <a:ext cx="8483600" cy="3416320"/>
          </a:xfrm>
          <a:prstGeom prst="rect">
            <a:avLst/>
          </a:prstGeom>
        </p:spPr>
        <p:txBody>
          <a:bodyPr wrap="square">
            <a:spAutoFit/>
          </a:bodyPr>
          <a:lstStyle/>
          <a:p>
            <a:r>
              <a:rPr lang="en-US" sz="2400" dirty="0" smtClean="0"/>
              <a:t>•  Determination of secondary structure of proteins</a:t>
            </a:r>
          </a:p>
          <a:p>
            <a:r>
              <a:rPr lang="en-US" sz="2400" dirty="0" smtClean="0"/>
              <a:t>•  Investigations of protein-protein interactions</a:t>
            </a:r>
          </a:p>
          <a:p>
            <a:r>
              <a:rPr lang="en-US" sz="2400" dirty="0" smtClean="0"/>
              <a:t>•  Investigation of the effect of drug binding</a:t>
            </a:r>
          </a:p>
          <a:p>
            <a:r>
              <a:rPr lang="en-US" sz="2400" dirty="0" smtClean="0"/>
              <a:t>•  Protein structure in a membrane</a:t>
            </a:r>
          </a:p>
          <a:p>
            <a:r>
              <a:rPr lang="en-US" sz="2400" dirty="0" smtClean="0"/>
              <a:t>•  </a:t>
            </a:r>
            <a:r>
              <a:rPr lang="en-US" sz="2400" dirty="0" err="1" smtClean="0"/>
              <a:t>Stereoselective</a:t>
            </a:r>
            <a:r>
              <a:rPr lang="en-US" sz="2400" dirty="0" smtClean="0"/>
              <a:t> synthesis</a:t>
            </a:r>
          </a:p>
          <a:p>
            <a:r>
              <a:rPr lang="en-US" sz="2400" dirty="0" smtClean="0"/>
              <a:t>•  Dynamic processes</a:t>
            </a:r>
          </a:p>
          <a:p>
            <a:pPr indent="457200"/>
            <a:r>
              <a:rPr lang="en-US" sz="2400" dirty="0" smtClean="0"/>
              <a:t>- protein folding</a:t>
            </a:r>
          </a:p>
          <a:p>
            <a:pPr indent="457200"/>
            <a:r>
              <a:rPr lang="en-US" sz="2400" dirty="0" smtClean="0"/>
              <a:t>- reaction dynamics</a:t>
            </a:r>
          </a:p>
          <a:p>
            <a:r>
              <a:rPr lang="en-US" sz="2400" dirty="0" smtClean="0"/>
              <a:t>• DNA </a:t>
            </a:r>
            <a:r>
              <a:rPr lang="en-US" sz="2400" dirty="0" err="1" smtClean="0"/>
              <a:t>denaturation</a:t>
            </a:r>
            <a:endParaRPr lang="en-US" sz="2400" dirty="0" smtClean="0"/>
          </a:p>
        </p:txBody>
      </p:sp>
      <p:sp>
        <p:nvSpPr>
          <p:cNvPr id="7" name="Rectangle 6"/>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Applications</a:t>
            </a:r>
            <a:endParaRPr lang="en-US" sz="3200" b="1" u="sng" dirty="0">
              <a:solidFill>
                <a:schemeClr val="tx2"/>
              </a:solidFill>
            </a:endParaRPr>
          </a:p>
        </p:txBody>
      </p:sp>
      <p:pic>
        <p:nvPicPr>
          <p:cNvPr id="54274" name="Picture 2"/>
          <p:cNvPicPr>
            <a:picLocks noChangeAspect="1" noChangeArrowheads="1"/>
          </p:cNvPicPr>
          <p:nvPr/>
        </p:nvPicPr>
        <p:blipFill>
          <a:blip r:embed="rId3" cstate="print"/>
          <a:srcRect/>
          <a:stretch>
            <a:fillRect/>
          </a:stretch>
        </p:blipFill>
        <p:spPr bwMode="auto">
          <a:xfrm>
            <a:off x="793750" y="4421959"/>
            <a:ext cx="3155950" cy="2290159"/>
          </a:xfrm>
          <a:prstGeom prst="rect">
            <a:avLst/>
          </a:prstGeom>
          <a:noFill/>
          <a:ln w="9525">
            <a:noFill/>
            <a:miter lim="800000"/>
            <a:headEnd/>
            <a:tailEnd/>
          </a:ln>
        </p:spPr>
      </p:pic>
      <p:sp>
        <p:nvSpPr>
          <p:cNvPr id="10" name="Rectangle 9"/>
          <p:cNvSpPr/>
          <p:nvPr/>
        </p:nvSpPr>
        <p:spPr>
          <a:xfrm>
            <a:off x="1847015" y="5212834"/>
            <a:ext cx="1707775" cy="307777"/>
          </a:xfrm>
          <a:prstGeom prst="rect">
            <a:avLst/>
          </a:prstGeom>
        </p:spPr>
        <p:txBody>
          <a:bodyPr wrap="none">
            <a:spAutoFit/>
          </a:bodyPr>
          <a:lstStyle/>
          <a:p>
            <a:r>
              <a:rPr lang="en-US" sz="1400" dirty="0" smtClean="0"/>
              <a:t>GCN4-p1 coiled–coil</a:t>
            </a:r>
            <a:endParaRPr lang="en-US" sz="1400" dirty="0"/>
          </a:p>
        </p:txBody>
      </p:sp>
      <p:pic>
        <p:nvPicPr>
          <p:cNvPr id="54275" name="Picture 3"/>
          <p:cNvPicPr>
            <a:picLocks noChangeAspect="1" noChangeArrowheads="1"/>
          </p:cNvPicPr>
          <p:nvPr/>
        </p:nvPicPr>
        <p:blipFill>
          <a:blip r:embed="rId4" cstate="print"/>
          <a:srcRect/>
          <a:stretch>
            <a:fillRect/>
          </a:stretch>
        </p:blipFill>
        <p:spPr bwMode="auto">
          <a:xfrm>
            <a:off x="4087814" y="4635499"/>
            <a:ext cx="973138" cy="1946275"/>
          </a:xfrm>
          <a:prstGeom prst="rect">
            <a:avLst/>
          </a:prstGeom>
          <a:noFill/>
          <a:ln w="9525">
            <a:noFill/>
            <a:miter lim="800000"/>
            <a:headEnd/>
            <a:tailEnd/>
          </a:ln>
        </p:spPr>
      </p:pic>
      <p:pic>
        <p:nvPicPr>
          <p:cNvPr id="54277" name="Picture 5" descr="http://upload.wikimedia.org/wikipedia/commons/thumb/5/59/Taxol.svg/430px-Taxol.svg.png"/>
          <p:cNvPicPr>
            <a:picLocks noChangeAspect="1" noChangeArrowheads="1"/>
          </p:cNvPicPr>
          <p:nvPr/>
        </p:nvPicPr>
        <p:blipFill>
          <a:blip r:embed="rId5" cstate="print"/>
          <a:srcRect/>
          <a:stretch>
            <a:fillRect/>
          </a:stretch>
        </p:blipFill>
        <p:spPr bwMode="auto">
          <a:xfrm>
            <a:off x="5767387" y="4922195"/>
            <a:ext cx="2689225" cy="181991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CD End</a:t>
            </a:r>
            <a:endParaRPr lang="en-US" sz="3200" b="1" u="sng" dirty="0">
              <a:solidFill>
                <a:schemeClr val="tx2"/>
              </a:solidFill>
            </a:endParaRPr>
          </a:p>
        </p:txBody>
      </p:sp>
      <p:sp>
        <p:nvSpPr>
          <p:cNvPr id="4" name="Title 1"/>
          <p:cNvSpPr txBox="1">
            <a:spLocks/>
          </p:cNvSpPr>
          <p:nvPr/>
        </p:nvSpPr>
        <p:spPr>
          <a:xfrm>
            <a:off x="448038" y="2616787"/>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tx1"/>
                </a:solidFill>
                <a:effectLst/>
                <a:uLnTx/>
                <a:uFillTx/>
                <a:latin typeface="+mj-lt"/>
                <a:ea typeface="+mj-ea"/>
                <a:cs typeface="+mj-cs"/>
              </a:rPr>
              <a:t>Any Questions?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deserthighlandspr.com/wp-content/uploads/2013/02/Visible-spectrum.jpg"/>
          <p:cNvPicPr>
            <a:picLocks noChangeAspect="1" noChangeArrowheads="1"/>
          </p:cNvPicPr>
          <p:nvPr/>
        </p:nvPicPr>
        <p:blipFill>
          <a:blip r:embed="rId2" cstate="print"/>
          <a:srcRect/>
          <a:stretch>
            <a:fillRect/>
          </a:stretch>
        </p:blipFill>
        <p:spPr bwMode="auto">
          <a:xfrm>
            <a:off x="4572000" y="1063738"/>
            <a:ext cx="4418836" cy="2110277"/>
          </a:xfrm>
          <a:prstGeom prst="rect">
            <a:avLst/>
          </a:prstGeom>
          <a:noFill/>
        </p:spPr>
      </p:pic>
      <p:grpSp>
        <p:nvGrpSpPr>
          <p:cNvPr id="2" name="Group 5"/>
          <p:cNvGrpSpPr/>
          <p:nvPr/>
        </p:nvGrpSpPr>
        <p:grpSpPr>
          <a:xfrm>
            <a:off x="285603" y="1415112"/>
            <a:ext cx="3864364" cy="1450334"/>
            <a:chOff x="393311" y="1651942"/>
            <a:chExt cx="3864364" cy="1450334"/>
          </a:xfrm>
        </p:grpSpPr>
        <p:sp>
          <p:nvSpPr>
            <p:cNvPr id="7" name="Cube 6"/>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9" name="Oval 8"/>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1" name="Cube 10"/>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 name="TextBox 12"/>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4" name="Cube 13"/>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6"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pic>
        <p:nvPicPr>
          <p:cNvPr id="17" name="Picture 4"/>
          <p:cNvPicPr>
            <a:picLocks noChangeAspect="1" noChangeArrowheads="1"/>
          </p:cNvPicPr>
          <p:nvPr/>
        </p:nvPicPr>
        <p:blipFill>
          <a:blip r:embed="rId3" cstate="print"/>
          <a:srcRect/>
          <a:stretch>
            <a:fillRect/>
          </a:stretch>
        </p:blipFill>
        <p:spPr bwMode="auto">
          <a:xfrm>
            <a:off x="660" y="4134424"/>
            <a:ext cx="2318656" cy="2237209"/>
          </a:xfrm>
          <a:prstGeom prst="rect">
            <a:avLst/>
          </a:prstGeom>
          <a:noFill/>
          <a:ln w="9525">
            <a:noFill/>
            <a:miter lim="800000"/>
            <a:headEnd/>
            <a:tailEnd/>
          </a:ln>
          <a:effectLst/>
        </p:spPr>
      </p:pic>
      <p:pic>
        <p:nvPicPr>
          <p:cNvPr id="20482" name="Picture 2" descr="http://www.chm.bris.ac.uk/webprojects1997/RogerEC/BandPos.gif"/>
          <p:cNvPicPr>
            <a:picLocks noChangeAspect="1" noChangeArrowheads="1"/>
          </p:cNvPicPr>
          <p:nvPr/>
        </p:nvPicPr>
        <p:blipFill>
          <a:blip r:embed="rId4" cstate="print"/>
          <a:srcRect/>
          <a:stretch>
            <a:fillRect/>
          </a:stretch>
        </p:blipFill>
        <p:spPr bwMode="auto">
          <a:xfrm>
            <a:off x="4810703" y="4016327"/>
            <a:ext cx="3980026" cy="2586347"/>
          </a:xfrm>
          <a:prstGeom prst="rect">
            <a:avLst/>
          </a:prstGeom>
          <a:noFill/>
        </p:spPr>
      </p:pic>
      <p:sp>
        <p:nvSpPr>
          <p:cNvPr id="19" name="TextBox 18"/>
          <p:cNvSpPr txBox="1"/>
          <p:nvPr/>
        </p:nvSpPr>
        <p:spPr>
          <a:xfrm>
            <a:off x="425444" y="3434780"/>
            <a:ext cx="3700463" cy="523220"/>
          </a:xfrm>
          <a:prstGeom prst="rect">
            <a:avLst/>
          </a:prstGeom>
          <a:noFill/>
        </p:spPr>
        <p:txBody>
          <a:bodyPr wrap="square" rtlCol="0">
            <a:spAutoFit/>
          </a:bodyPr>
          <a:lstStyle/>
          <a:p>
            <a:pPr algn="ctr"/>
            <a:r>
              <a:rPr lang="en-US" sz="2800" b="1" u="sng" dirty="0" smtClean="0"/>
              <a:t>1) Circular </a:t>
            </a:r>
            <a:r>
              <a:rPr lang="en-US" sz="2800" b="1" u="sng" dirty="0" err="1" smtClean="0"/>
              <a:t>Dichroism</a:t>
            </a:r>
            <a:endParaRPr lang="en-US" sz="2000" dirty="0"/>
          </a:p>
        </p:txBody>
      </p:sp>
      <p:sp>
        <p:nvSpPr>
          <p:cNvPr id="20" name="TextBox 19"/>
          <p:cNvSpPr txBox="1"/>
          <p:nvPr/>
        </p:nvSpPr>
        <p:spPr>
          <a:xfrm>
            <a:off x="4757054" y="3434780"/>
            <a:ext cx="4140208" cy="523220"/>
          </a:xfrm>
          <a:prstGeom prst="rect">
            <a:avLst/>
          </a:prstGeom>
          <a:noFill/>
        </p:spPr>
        <p:txBody>
          <a:bodyPr wrap="square" rtlCol="0">
            <a:spAutoFit/>
          </a:bodyPr>
          <a:lstStyle/>
          <a:p>
            <a:pPr algn="ctr"/>
            <a:r>
              <a:rPr lang="en-US" sz="2800" b="1" u="sng" dirty="0" smtClean="0"/>
              <a:t>2) Infrared Spectroscopy</a:t>
            </a:r>
            <a:endParaRPr lang="en-US" sz="2000" dirty="0"/>
          </a:p>
        </p:txBody>
      </p:sp>
      <p:sp>
        <p:nvSpPr>
          <p:cNvPr id="21"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Content</a:t>
            </a:r>
            <a:endParaRPr lang="en-US" sz="3200" b="1" u="sng" dirty="0">
              <a:solidFill>
                <a:schemeClr val="tx2"/>
              </a:solidFill>
            </a:endParaRPr>
          </a:p>
        </p:txBody>
      </p:sp>
      <p:pic>
        <p:nvPicPr>
          <p:cNvPr id="22" name="Picture 4" descr="http://www.vanderbilt.edu/AnS/physics/astrocourses/ast201/chirality.jpg"/>
          <p:cNvPicPr>
            <a:picLocks noChangeAspect="1" noChangeArrowheads="1"/>
          </p:cNvPicPr>
          <p:nvPr/>
        </p:nvPicPr>
        <p:blipFill>
          <a:blip r:embed="rId5" cstate="print"/>
          <a:srcRect/>
          <a:stretch>
            <a:fillRect/>
          </a:stretch>
        </p:blipFill>
        <p:spPr bwMode="auto">
          <a:xfrm>
            <a:off x="2466974" y="4608513"/>
            <a:ext cx="1914526" cy="1301878"/>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print"/>
          <a:srcRect/>
          <a:stretch>
            <a:fillRect/>
          </a:stretch>
        </p:blipFill>
        <p:spPr bwMode="auto">
          <a:xfrm>
            <a:off x="5128593" y="3863876"/>
            <a:ext cx="3637719" cy="2703572"/>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864612" y="1228771"/>
            <a:ext cx="3192126" cy="4092971"/>
          </a:xfrm>
          <a:prstGeom prst="rect">
            <a:avLst/>
          </a:prstGeom>
          <a:noFill/>
          <a:ln w="9525">
            <a:noFill/>
            <a:miter lim="800000"/>
            <a:headEnd/>
            <a:tailEnd/>
          </a:ln>
        </p:spPr>
      </p:pic>
      <p:graphicFrame>
        <p:nvGraphicFramePr>
          <p:cNvPr id="22530" name="Object 2"/>
          <p:cNvGraphicFramePr>
            <a:graphicFrameLocks noChangeAspect="1"/>
          </p:cNvGraphicFramePr>
          <p:nvPr/>
        </p:nvGraphicFramePr>
        <p:xfrm>
          <a:off x="4923998" y="693291"/>
          <a:ext cx="3902502" cy="2986840"/>
        </p:xfrm>
        <a:graphic>
          <a:graphicData uri="http://schemas.openxmlformats.org/presentationml/2006/ole">
            <p:oleObj spid="_x0000_s1070" name="Graph" r:id="rId5" imgW="3823411" imgH="2926080" progId="Origin50.Graph">
              <p:embed/>
            </p:oleObj>
          </a:graphicData>
        </a:graphic>
      </p:graphicFrame>
      <p:sp>
        <p:nvSpPr>
          <p:cNvPr id="7" name="TextBox 6"/>
          <p:cNvSpPr txBox="1"/>
          <p:nvPr/>
        </p:nvSpPr>
        <p:spPr>
          <a:xfrm>
            <a:off x="161468" y="5520646"/>
            <a:ext cx="4899318" cy="646331"/>
          </a:xfrm>
          <a:prstGeom prst="rect">
            <a:avLst/>
          </a:prstGeom>
          <a:noFill/>
          <a:ln>
            <a:noFill/>
          </a:ln>
        </p:spPr>
        <p:txBody>
          <a:bodyPr wrap="square" rtlCol="0">
            <a:spAutoFit/>
          </a:bodyPr>
          <a:lstStyle/>
          <a:p>
            <a:r>
              <a:rPr lang="en-US" dirty="0" smtClean="0">
                <a:solidFill>
                  <a:schemeClr val="tx2"/>
                </a:solidFill>
              </a:rPr>
              <a:t>Visible:            300-700 nm / 30,000-14,000 cm</a:t>
            </a:r>
            <a:r>
              <a:rPr lang="en-US" baseline="30000" dirty="0" smtClean="0">
                <a:solidFill>
                  <a:schemeClr val="tx2"/>
                </a:solidFill>
              </a:rPr>
              <a:t>-1</a:t>
            </a:r>
          </a:p>
          <a:p>
            <a:r>
              <a:rPr lang="en-US" dirty="0" smtClean="0">
                <a:solidFill>
                  <a:srgbClr val="7030A0"/>
                </a:solidFill>
              </a:rPr>
              <a:t>Mid-IR:   2,500-15,000 nm /         4,000-650 cm</a:t>
            </a:r>
            <a:r>
              <a:rPr lang="en-US" baseline="30000" dirty="0" smtClean="0">
                <a:solidFill>
                  <a:srgbClr val="7030A0"/>
                </a:solidFill>
              </a:rPr>
              <a:t>-1</a:t>
            </a:r>
          </a:p>
        </p:txBody>
      </p:sp>
      <p:cxnSp>
        <p:nvCxnSpPr>
          <p:cNvPr id="10" name="Straight Arrow Connector 9"/>
          <p:cNvCxnSpPr/>
          <p:nvPr/>
        </p:nvCxnSpPr>
        <p:spPr>
          <a:xfrm flipV="1">
            <a:off x="2027818" y="2759524"/>
            <a:ext cx="23423" cy="1979545"/>
          </a:xfrm>
          <a:prstGeom prst="straightConnector1">
            <a:avLst/>
          </a:prstGeom>
          <a:ln w="38100" cap="flat">
            <a:solidFill>
              <a:srgbClr val="0070C0"/>
            </a:solidFill>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188806" y="2794000"/>
            <a:ext cx="1" cy="341326"/>
          </a:xfrm>
          <a:prstGeom prst="straightConnector1">
            <a:avLst/>
          </a:prstGeom>
          <a:ln w="38100" cap="flat">
            <a:solidFill>
              <a:srgbClr val="0070C0"/>
            </a:solidFill>
            <a:tailEnd type="triangle" w="lg" len="med"/>
          </a:ln>
          <a:effectLst/>
        </p:spPr>
        <p:style>
          <a:lnRef idx="1">
            <a:schemeClr val="accent1"/>
          </a:lnRef>
          <a:fillRef idx="0">
            <a:schemeClr val="accent1"/>
          </a:fillRef>
          <a:effectRef idx="0">
            <a:schemeClr val="accent1"/>
          </a:effectRef>
          <a:fontRef idx="minor">
            <a:schemeClr val="tx1"/>
          </a:fontRef>
        </p:style>
      </p:cxnSp>
      <p:graphicFrame>
        <p:nvGraphicFramePr>
          <p:cNvPr id="22532" name="Object 4"/>
          <p:cNvGraphicFramePr>
            <a:graphicFrameLocks noChangeAspect="1"/>
          </p:cNvGraphicFramePr>
          <p:nvPr/>
        </p:nvGraphicFramePr>
        <p:xfrm>
          <a:off x="6971678" y="1119539"/>
          <a:ext cx="1289122" cy="1167013"/>
        </p:xfrm>
        <a:graphic>
          <a:graphicData uri="http://schemas.openxmlformats.org/presentationml/2006/ole">
            <p:oleObj spid="_x0000_s1071" name="CS ChemDraw Drawing" r:id="rId6" imgW="2346645" imgH="2124090" progId="ChemDraw.Document.6.0">
              <p:embed/>
            </p:oleObj>
          </a:graphicData>
        </a:graphic>
      </p:graphicFrame>
      <p:cxnSp>
        <p:nvCxnSpPr>
          <p:cNvPr id="41" name="Straight Arrow Connector 40"/>
          <p:cNvCxnSpPr/>
          <p:nvPr/>
        </p:nvCxnSpPr>
        <p:spPr>
          <a:xfrm flipH="1" flipV="1">
            <a:off x="1704619" y="4269483"/>
            <a:ext cx="4207" cy="246610"/>
          </a:xfrm>
          <a:prstGeom prst="straightConnector1">
            <a:avLst/>
          </a:prstGeom>
          <a:ln w="38100" cap="flat">
            <a:solidFill>
              <a:srgbClr val="7030A0"/>
            </a:solidFill>
            <a:tailEnd type="triangle" w="lg" len="med"/>
          </a:ln>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45892" y="6535465"/>
            <a:ext cx="3073158" cy="307777"/>
          </a:xfrm>
          <a:prstGeom prst="rect">
            <a:avLst/>
          </a:prstGeom>
          <a:noFill/>
        </p:spPr>
        <p:txBody>
          <a:bodyPr wrap="square" rtlCol="0">
            <a:spAutoFit/>
          </a:bodyPr>
          <a:lstStyle/>
          <a:p>
            <a:r>
              <a:rPr lang="en-US" sz="1400" dirty="0" err="1" smtClean="0"/>
              <a:t>Mojet</a:t>
            </a:r>
            <a:r>
              <a:rPr lang="en-US" sz="1400" dirty="0" smtClean="0"/>
              <a:t> et al. </a:t>
            </a:r>
            <a:r>
              <a:rPr lang="en-US" sz="1400" i="1" dirty="0" smtClean="0"/>
              <a:t>Chem. Soc. Rev. </a:t>
            </a:r>
            <a:r>
              <a:rPr lang="en-US" sz="1400" b="1" dirty="0" smtClean="0"/>
              <a:t>2010</a:t>
            </a:r>
            <a:r>
              <a:rPr lang="en-US" sz="1400" dirty="0" smtClean="0"/>
              <a:t>, ASAP.</a:t>
            </a:r>
            <a:endParaRPr lang="en-US" sz="1400" dirty="0"/>
          </a:p>
        </p:txBody>
      </p:sp>
      <p:graphicFrame>
        <p:nvGraphicFramePr>
          <p:cNvPr id="22535" name="Object 7"/>
          <p:cNvGraphicFramePr>
            <a:graphicFrameLocks noChangeAspect="1"/>
          </p:cNvGraphicFramePr>
          <p:nvPr/>
        </p:nvGraphicFramePr>
        <p:xfrm>
          <a:off x="7569171" y="4519026"/>
          <a:ext cx="789640" cy="420721"/>
        </p:xfrm>
        <a:graphic>
          <a:graphicData uri="http://schemas.openxmlformats.org/presentationml/2006/ole">
            <p:oleObj spid="_x0000_s1072" name="CS ChemDraw Drawing" r:id="rId7" imgW="991658" imgH="528390" progId="ChemDraw.Document.6.0">
              <p:embed/>
            </p:oleObj>
          </a:graphicData>
        </a:graphic>
      </p:graphicFrame>
      <p:graphicFrame>
        <p:nvGraphicFramePr>
          <p:cNvPr id="22536" name="Object 8"/>
          <p:cNvGraphicFramePr>
            <a:graphicFrameLocks noChangeAspect="1"/>
          </p:cNvGraphicFramePr>
          <p:nvPr/>
        </p:nvGraphicFramePr>
        <p:xfrm>
          <a:off x="6131752" y="4019687"/>
          <a:ext cx="438012" cy="263530"/>
        </p:xfrm>
        <a:graphic>
          <a:graphicData uri="http://schemas.openxmlformats.org/presentationml/2006/ole">
            <p:oleObj spid="_x0000_s1073" name="CS ChemDraw Drawing" r:id="rId8" imgW="577274" imgH="347220" progId="ChemDraw.Document.6.0">
              <p:embed/>
            </p:oleObj>
          </a:graphicData>
        </a:graphic>
      </p:graphicFrame>
      <p:sp>
        <p:nvSpPr>
          <p:cNvPr id="18"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Spectroscopy</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www2.chemistry.msu.edu/faculty/reusch/virttxtjml/Spectrpy/Images/irspect.gif"/>
          <p:cNvPicPr>
            <a:picLocks noChangeAspect="1" noChangeArrowheads="1"/>
          </p:cNvPicPr>
          <p:nvPr/>
        </p:nvPicPr>
        <p:blipFill>
          <a:blip r:embed="rId2" cstate="print"/>
          <a:srcRect/>
          <a:stretch>
            <a:fillRect/>
          </a:stretch>
        </p:blipFill>
        <p:spPr bwMode="auto">
          <a:xfrm>
            <a:off x="518432" y="3479791"/>
            <a:ext cx="8313174" cy="3378200"/>
          </a:xfrm>
          <a:prstGeom prst="rect">
            <a:avLst/>
          </a:prstGeom>
          <a:noFill/>
        </p:spPr>
      </p:pic>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
        <p:nvSpPr>
          <p:cNvPr id="59396" name="AutoShape 4" descr="data:image/jpeg;base64,/9j/4AAQSkZJRgABAQAAAQABAAD/2wCEAAkGBhQREBIREBAREhUQFxgWFxYXFRQXHhYWGhQbGhQVFxkZHSYgGhskGhMSHzsiIycpLCwtFyIyNTAqNSYuLCkBCQoKDgwOGg8PGiokHyQpLC0wNSksNC01LTQtNSw1KjIwLiwqLDQsLC8pLDUtLywuKTAtKSkpKS0qKTQ1KSktL//AABEIAM0A9gMBIgACEQEDEQH/xAAbAAEAAgMBAQAAAAAAAAAAAAAABQYDBAcBAv/EAD8QAAICAQMCBQIEAwYEBQUAAAECAAMRBBIhBTEGE0FRYSJxBxQygSNSkTNCYnKCoVOS8PFDY7HR4RYkg6LB/8QAGgEBAAIDAQAAAAAAAAAAAAAAAAIDAQQFBv/EAC0RAQACAQIEAwcFAQAAAAAAAAABAhEDIQQSMVFBYfATIjJxgcHxBZGh0eEz/9oADAMBAAIRAxEAPwDuMREBEjdZ11UyFrtt2nBNaggEdxuYgEj2BOPWe9K69VqcitiGT9SMNrL84PcfIyJHmjOMrp0NSK8/LOEjERJKSIiAiRGp8SInK1X2L/OiDafkFiNw+RkTb6Z1erUKWpfdg4YEEFT7Mp5BkYtEzjK62hqVrzTWcev2bkREkpIiICIiAiIgIiIGLU6ha0Z3OFQEn7D/ANTIrWDVMu9bEp9QgQOR8Mx4J+wH3PeZ/EtDPpbRWCWG1wB3Oxw5UfJCkfvIWrxYj1A7hyJVe0ROJdDhtG1qc9Iid8TmM9sfv9m34f8AErWWtptQqraAWVlyFsUd+CThhkcZOe/pLFOddBc6jqdbIOKQ7OfYFGRR+5b/AGPtOizGjabV37pfqWjXR1YisYzWJmO07/n6kREuc0iIgIiICIiAml1m816a51/UlbsPghSc/t3m7PGUEEEZB7iYneEqTFbRMonTa6vyFVcYCgAfGJT79Ts6jpmq4ZrVQ49Vc7XB+MEn9h7SR1vgzUVkjSXIaz2SwsCn+EMAdwHzg/fvPPD3ho13Ne91eou052tUh/s8rzycHzNrAjcACG+Qw1bc9sRjo7+jPDaNbXi+eaJxHjOe/bznou8THReHUMpyD/2IIPIIORg8jEyTbefmMbSSK8T37NOSf0s9at/kaxQw+xBI/eSs0OrBXQ0FPMNwI2Zxx6sSP0gZHPfOMc4kbfDK3QmI1KzPSJYtRr0av07Sp9C1G3qiivtajhx8AblJ+xAH+o+8106Pc11mm0usovNAHmZLg1k5wr7Qy7uCcZzgcgcZs/hfwmNKWtsfzLrBgsBgKuc7VHfuBknvgdpr+/e0ZjGHYieH4fRvy3i3NExER59+2OqwxETacEiIgIiICIiAiIgJA9Q8E6W5y7VsrMctsdkDH1JAOM/OJPRI2rFusLdLW1NKc6dpifKURouk16cEaNVBQ4dA2d/GcMSSQ+CCCfQ+2MSen1Addy/bHYgjuCPQiReu8Pg6ka2nK3onlkbmCWpnISwDvjLYbnaWzg9pmqt35tpBDqdtlbYByB+lvQOARhuxBHJUgxjl6MzedWffnfvP3/v1ElEx0Xh13L9vYgjuCPQiZJJVMTE4ljvvCKzucKgJJ9gBkyK1Tapl3o1dIPIQpvbHpvOcZ+AOPc95n8R0M+ltFYJbbuAH97aQ20fJ24/eQtHixHqB3DtKr2iJxLe4bRtanPSInfE5jOPz9m10LxM1lx02oVVtwSrLkLYB3GCSQwHOMnIz7SxTm/SrDqOp0mvtUWdyPRdhXn7lgP3nSJjRtNonPdP9R0K6OpXljGaxMx2nf8kREuc0iIgJD6zoC/mPztKqNSEFZJJxZWCT5bexyeHAyMDuMqZiIEZRduzdSDnOLajgHcAMgjOBYBjnOGGOcFWEhTcHUMpyD/0QQexByMHtia9ug/irajbG7PxkWJ6Kw9wTkHuOfQkGD6hUbuojTNZbVV+XN+KrHqa6zzPLYl6yHxWor4BH9qM5wJjCc2zG/VParV7cKo3O/wClf/VmPooyOf2GSQJoszBjVU2658Gy0jitfQ4/rtT7k+pP30GtfJ+i86ggvWbjt3N5djKFYgYYpgrn1Kk9yZuaLRLUu1cnJyzHksx7sx9Sf/jgACME22xH19dvXyx9N6VXp1YVIF8xt7t62OQA1jn+8x2jmbkRMoEREBERAREQEREBERAREQE0tboiWFtJC2qMc/psXv5b49OThu6kkjILK27ECNqt35tqBV1O2ypsA5A/S3oGAIw3Ygjkggjeo1Addy/+xBHcEehHtPoVDcWwNxABOBkgZIBPsNzf1Mq/VqVu6imnvZkqbTtairY9XnWiwK5YoQX8tPLwucfxM44BGMJzbMYlYtVqsYRBuduw9APVm9lH+/YSB6l4M0pDW3FkPLWOrlAx7klRwP2GfvJLw4ajQDRc96AuotclmYJYy43kA2BcFQxzkDOWzk6vSk1Gosst1dS11I+dNXnLFRwLbh2DZG5Rn6d3I3AERmkW+Jbp8RfR/wCUzHy9dH14c6MtOXrrNKN+ms5LEf8AEtJyS59Fz9IPuTiciJKIiIxCm97XtzWnM+ZERMokREBESN1/VHD+Tp6xbbt3HLbFrUkhS7YJ5KtgAEnaew5gSUjNX0qnVj/7ihLFRjs3qcgjhmAZQVJO4cHBGPeVTrfjHVabK6uio1McM9QZ9q+oap/7RccHDKcdsniXfQ2o1VbVMGrZVKMDkFCBtIPqMY5gQ/T+oDT6s6BwiKyeZpNqqimtcLbQAABurOGwP7li/wApMn5UfxI6S19FB0z+XrKr0fSt/wCYM71b/B5YsJ9ML69j89Y6j1KhfMB0T4GSgruH3Ac2f77f2gXCJB+EvFaa+kuqmuyptltROSj4z3/vKRyGwM+wIIE5AREQEREBERAREQEREBERAREjOodSfzPI0yK9u3cxckJWpJClsckkq2FHfaclfUJMmR+o6dXqQRqKa7UDfSlte4ccbirgjOd2GA7GU/r/AIn12kz+YSi2o43GhCrquecLazq/GRtO3IP6geZdul6qq2iqzTlTU6K1ZUYGwj6cD04xx6QIirqv5bXLo7SBXqk3aU4ACtWoFum49l22L8M4/uiWGVP8SejfmtLXVW5r1PnVtpXGcpcpLb8jsAgtJPsOATgHF1deo0oLF1lLsoGV/LgIxA543Fxn/NAuMSt+CvF419bh08u/TkLagORyDtdD/K2G78gqRzjJskBERAREQEpFXiAafqOtqt4NjV2Ln1rNCKpHxuSwfcGXeQHirwXRrwvm767K87LayA6g915BDKcDgg/GDzApvjnr9b1NyO0sv4V1sOkaTeCMq7Ln/hta7VftsKftiQ2g/BikWBtXqrtUqnIrIVFb4fGSw+AQD68cToiIAAAAAOAB6D0AgVHxx1A6a/Rak/2atbUx/lawIayfb+zdc+7Aes0uteLq3qP1DtLpr9BXfW9VyLZXYMMrDIIlJs/BjRls+drAmf7Lzhtx7bihfH+rPzAi/wAHVazU9Q1C58pvKrB9GsXezY+Qti/886lNTpfSqtNUlGnrWuusYVV9PUn3JJJJJ5JOTNuAiIgIiICIiAiIgIiICIiAlFv6/wDlOp6qu3gXiq2sn1QVLWcfZ63/AK/MvUiPEfhajX1hNQhJQko6kq6E9yrDtnjIOQcDIOIFE8a+Jq2qbkdpZfwq0zp0nTCwEF/MsUH0R7nev+qsp/eaOh/B3RpYHtfU6kKchLnQpn03KiLuHwcg+ol6AgVD8QNW2nbSasZNdFjLZ/hFigK5+Nyhf/yCRvVfG1b1E7hyJfr6FdWR1V1cFWVgCGBGCCDwQR6SmW/g909n3bL1X/hrfaE+2M7gPgEQIH8IK2t1eu1QBFW1KQfRnDFmA/ygr/zzqs1un9Or09SU0VrXXWMKijAA/wC+Tn1JmzAREQE+d4zjIzPqVrrPhtnsstRm3WlNu0J/CsU1mu8mxv7pqGVQDcCAVJGSFj8we4/r/wBe4/rG8dsj/r/sf6Sq67wCj+aFetBYHA/hbigbS10LzuGdpqD+nPtjM+x4HG/f5lYPmeZkVYOfzx1PDbu+GavPyT64gWQ6ldwXeu4gkDIyQpAY49gSB+89ruB9xyRyMZx6jPcfMqa+APoQNbUWUbWPkH+JizTsrMDYfqxpFU+h3cAYwd/SeFfLuDq9RTe7eWaQdubN6Gs7sIwJILYOQF4GIE7ZqVUgM6gsQoBIGSc4A9zwf6Ty3VIilndVVQSSSAAB3JPtITV+Fd95u8xRmxbNhTeMqhQ92yCVYj6cLwDtzknQX8PwKvK82vb+XFQ/g8rZ5RraxcWYCtncVIJyT9XPAWbU9QSsoGbHmNsXgn6tjPyR2+lGOT//AGZVuByORg45GM8DtnuOQJXrPB+7Id6WBtezmgZKsLsVud/1BW1LbeBgDGCTmax8B8c3IThgCac4Yppl3jL/AKs6Tdn3f45C2hv9p7K94U6XZUbWtrCF8D0zgM5Ckixw4HmHDHaxzyO2LDAREQEREBERAREQPGbHJOJ5vGcZGZo9c6WdRV5YZVyQSSm/IHcYyCD8g5Eg7PCLqF22MzE04dVUeU1a4a762JG5N6FV4O/sMs0C1eYPcf19+0bx7iVa/wACKbHdXqTdv2jyR9GTpymDuHK/lO/H6/THPyvgIAki1FJI5SoKw+vUMSp3cHGr25/8sd84AWj80m7bvXcQWxkZwDgnHtkgT2u4N7jkjkYzg4JGfTjOfYgysHwNuCbnpJG0vig7XK6iq3O1rGIz5G05J/Vn0wdrpvhXybg4etkBchDSPoLX32Kaju+g41TITg5CjG3mBOvqVUgM6gsdoBIGWwTge5wCcewnluqRRlnVQPUkDucD/cgfeV3qHgzzWsPnKPMcsFNe8Luqvrbu+eRqc4B25TIA3NPm3wQCTh6sYQqDSTsddm7biwDy2NYJTGcsTu5gWHUa9EatGODaxReCfqCM5BI4H0ox5mVLgfcckcjGce2e447yr6zwObajW91R+qwh/I+oq9V9aeYd/wBbL+ZY7uM7ewyTPp/BebBb5le5bPMH8LnP5xdQQG38Z2smf8RPwQtAbPaJXvBnSH09TC2tUZhXk4AY7KwgBxY4ICooDZyeSRnkoFiiIgIiICIiAiIgIiICIiAiIgIiICIiAiIgIiICIiAiIgIiICIiAiIgIiY79QqKzucKoyT8QMkSOQ3W85FCnsNoazHuc/Sn+XDfcdpjr0WpXUK35pXo24at6l37sn61sTA9hgqfXmBKxEjL+ju+o81tVeE27RShVFzkEuSBvLcfzYA9O+Qk4ke+ktr5qtL4/wDDtIIPwHA3Kfk7h8esy0dTrZVO4KWyNrEBgQcMpGe4II49oZiJno24iIYIiICIiAiIgIiICIiAiIgInmZoMbLmIVmqrUldwA32EcNt3D6UByM4yecYABYJCYdVqhWpZs+gAHJJJwqgepJIEj+oeHFtrZBfq6i2Prr1FoYYYHgsWHpjkHvNbxHaaa9M7Mziq1d7EDJzWyhm2gD9TL2AGT2kbTiMrtDT9pqRXv6/l9a/qWqQbxRTt/lLsW/cgYB/Y/czZ6D19NUjEAo9Zw6HupPY59VODg/B7EYmjreuoydx2kF4JYvr73UfQKsN7bi42D+i2SnnxeIic5dOOFi/D3tavLNd8/ac+sriet0+lqtjuVywH3K5A/ebOn1KWLurdXHupBH9RMiqAAAMAcAe0ius9JsfbZpbFpuV0LErkW1qctTZ8EcbsErnjuc7DjJaIiBF32edc1O5lStVL7SVLM2cLkcgAAHjvuHoCDX+v9IFP8TTsa2XB4OQSDkblPDcgd5m8SmzS3nVIpaqxQLMc7GXgMf8JXAz6Fee4lc6j4o/MYrpBsd+Aq8k/sJqal43ier0XBcNqW5b6c+5jft55/3w8l/8O9W/M6au4gAtkMB2DKSrY+Mg/sRJKQHhzpluk01dZAs7s6jAZWYlmCnswGcc47dz2k1p9UrglTnHBHIIPswPIP3mxSZ5Yz1cbiaVjUtOn8OZx8vBliJ82WBQWYgAdyTgD7mTazR6zrTWigHabXWsN/LnJZhn1Cq2PnE0+o9GoNZHloc9yRkn5ZjyT8medc0r6urbSuzYQ6O+Rll7AL3weRuOO+QDKnqvEF6fw7aLlftjYxz/AJSAQ33GZral4id42dnhOGvesezti0TvGd/L14fVLeD+pMmofRsxZNpevJzswQGQf4fqBA9MH3lzlN8E9CtFj6vUKULLsRD3CkgszD0J2qAO/fPeXKT0c8u7X/Upp7eeTfaM47+PruRES5ziIiAiIgIiICIiAkf1TVYaqoMVNxOWHcIoy2Pk5UfG7PpJCQfirp9joltAzZQSwX+dSMOo+eFP+nHrIXzFdl/DRW2pEWnH9+H8tfrXh+gqSEAbvu53Z993fPzmYvBfWnsNuntYu1GCrnksjZGGPqQR39QR9zXNZ4wJHllXD9thUhs+23vmTPgzpltHmam+pgbwAAOWRQScsnfknsMkYGQOZrVvE3jl+ruavD30+FtGvO+3LnrnPh9PXRc5j1GnWxGR1DK4wQeQQe4M9qtDAMpDA9iDkGLrQqszdlBJ+wGTNt56MxO3VTU8AV2PZtvvStXKhQVbgAbsMwJ4bcOc/plo6R0arS1+XSu0ZySTks3qzH1PEydOqK1IG/URub/Mx3P/APsxmzIU0613iG3xPGa2r7lrZiPWfMiIljSIiICY6tMqklUVSe+ABn74mSIZzJMGo0aud3KsOzrwR8Z9R8HI+JnnxdcEUsxwqjJPsB3METMTmFTrsu1H5y4699KNJbZWgxV5aLUik2XhlywbJY/UoCEY2n6jZxpVZg7Hf6rnGF9io7Z+eTz3kZqfCunvY23VfXZtLgO21yv6PMRSEuxgY3q3AA7DEyeHOteetldmFv0rmq9RxhwMrYoPOyxSrj4bHcGCLTHRLxEQwREQEREBERAREQEREBERAREQPMT2IgatuhGS9Z8tz3I7N/nXs334PsRIPUa3Vah9VVp/yqrpdtTC1LG861qUtZQVdfKTbbWNxDnJPHH1WaQGq8N+bZdbVqdTpvzGFtWvyx5m1dm/+JWxR9oC70Iyqr7AjGEpvMpyhiVUsu1iASuc4OORn1wfWfcjOga1HrNSL5baVvIevJOwoBs5PJVkKOCe6sM85Ek5lEiIgIiICInhgQ+t65Zl10un881nDsbBWgYd0DYYsw9cKQOxIIIkFpPHHmaqrS6un8qzN9J3sy2P/cVbF2FSTkbWXDZxnPDfHg7xMo0aVucWV5WwHv5m4+bn5378/OZSfxM6iti/w+bMjZjvvz9G353Y/eB2+Ujr3Tr6+r6fU6Dy2e2pk1dTsUVqVP8ABtYhThg7Mo4JPYcBiLrVnaN3fAz9/WUrWdc/K9VvW3gX1VNWT6qu4Mo+zlj/AKx7wHU/GGr0TbtTpqbav73klw6j1IDkh/tlZb+n69L6kupcPXaoZWHqCMj7fY9pzzxn4irepuQeJMfhFW46VSXyA72ugP8Aw2uYqfsclh8MIFziIgIiICIiAiIgIiICIiAiIgJHdT65XQdpFljkbhXWhdtucbjjhRkEZYgHBkjKl4X60jfmi/8AaNqLg+e/0WNWi/ZURB+3zA+6/GtWosXTAW0W2HG21UUkdzt3bks7cqG3bckDiWitAoAUAADAA4AA7ATkn4m3oay6nayfUrDgqy8qwPoQQD+06h0XVtbpqLXGGsqrdh7MyAsP6kwKp4sN2i6jpNdpqnuXVEaXU0pyzqAz03KOxav+Lkn+7xwORu63x+tDD8zo9XSh/wDEIqcL8stbs2PsDPdd1cVdVC2Hj8svl592tfzcfJ8un+gml4w6lW9TZx2gXLS6pLUWyt1dLAGVlIIZSMggjuMTLOf/AIL6hm0V6kkpVqbFr+FKI7AfG93P7mdAgIiICIiBTPEv4apqbWv0976W2zl9qh0c/wAzJkYbtyCM+oJ5mDw1+FdenvXU6m99XbWc15UIiN6OEyxLD0JJA7gZAMvUQEh/EvhWjX1hL1bKHKWIdr1k9yrfPGQQQcDIOBJiIHPdL+DOn3htRqdTqEB/s2KKp+HKKCR8AidAqqCqFUBVUAAAAAADAAA7DE+ogIiICIiAiIgIiICIiAiIgIiICUHxV4Bva99V062tGt5tpsLKrNjHmIyg7WIAyCME85Bzm/RA5R0z8LdVqbVbqdlS0qcmmtmc2YP6WYgBVPrjJI447zqwE9iBX/F/hBdeiYsam6kk12qM7c43Ky5G5DhcjI7AgjEozfhZ1C1tl+t061+rItjMR8KwAB/1HHzOsxAj+g9Dq0enr01CkJWOMnJYk5ZmPqxJJJ+ZIREBERAREQI/qnWk05rFgbFpwGx9IOQAC3YMd3A7ttIGTgHQfxWo2OarQj1taMKj7kDUAPlHJAA1IJ+nsrHso3TN2kRyrOisU/SSASOQeD6cqp+6j2E16+hadQFXT0qFzgCtBjLKxxgcfUiHj1RT6CBH/wD1hUWCKjs7bdigplwaXtDIS2GXbU+HBKkjGeDjXu8cIE80VXeWu4521/xAulbUYUGwFfoCnkdzjjkiabo9BGDRVjg42L6DA9PYkfvFnR6GBDUUsGLEg1oclk2MTkckp9J9xx2gaKeKFLKgpu3F2QjCHBW4Vk8NggEhjjOF5MmpEajwzS1yW7dpQ5wq1gbt24tkruVicZKsM4Gc4kvAREQEREBERAREQEREBERAREQEREDT6x1H8vQ920v5YB2ggZ5A7n7yIPjJQVVq9pdmrB3jAsS+uh1c4+kb7lwcHcPQEgGwW0q4KuoYHuCAQfuDMdmhrbfurQ+Zw+VU7wBgBuOePeBWafFxzqlbOamrYAFAVR0owqnBWzDW2ZYdvp/mE2K/GYPmA0MCjKo+sEHN19QJwMj6tK/of1L84nW6dUeTVWc5/uL64z6f4F/5R7TW13QKbV2sirghvpVRkjPDAghh9bHDAjJz3wYG5pLi9aOyMhdQxRu6kjJU/I7TLMen061oqIAqoAqgegAwB/SZICIiB//Z"/>
          <p:cNvSpPr>
            <a:spLocks noChangeAspect="1" noChangeArrowheads="1"/>
          </p:cNvSpPr>
          <p:nvPr/>
        </p:nvSpPr>
        <p:spPr bwMode="auto">
          <a:xfrm>
            <a:off x="155575" y="-936625"/>
            <a:ext cx="2343150" cy="1952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8" name="Picture 6" descr="http://chemwiki.ucdavis.edu/@api/deki/files/9188/=image008.png"/>
          <p:cNvPicPr>
            <a:picLocks noChangeAspect="1" noChangeArrowheads="1"/>
          </p:cNvPicPr>
          <p:nvPr/>
        </p:nvPicPr>
        <p:blipFill>
          <a:blip r:embed="rId3" cstate="print"/>
          <a:srcRect/>
          <a:stretch>
            <a:fillRect/>
          </a:stretch>
        </p:blipFill>
        <p:spPr bwMode="auto">
          <a:xfrm>
            <a:off x="3101978" y="772658"/>
            <a:ext cx="2902148" cy="241662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3" cstate="print"/>
          <a:srcRect/>
          <a:stretch>
            <a:fillRect/>
          </a:stretch>
        </p:blipFill>
        <p:spPr bwMode="auto">
          <a:xfrm>
            <a:off x="0" y="969974"/>
            <a:ext cx="4598129" cy="3200752"/>
          </a:xfrm>
          <a:prstGeom prst="rect">
            <a:avLst/>
          </a:prstGeom>
          <a:noFill/>
          <a:ln w="9525">
            <a:noFill/>
            <a:miter lim="800000"/>
            <a:headEnd/>
            <a:tailEnd/>
          </a:ln>
        </p:spPr>
      </p:pic>
      <p:sp>
        <p:nvSpPr>
          <p:cNvPr id="12" name="Rectangle 11"/>
          <p:cNvSpPr/>
          <p:nvPr/>
        </p:nvSpPr>
        <p:spPr>
          <a:xfrm>
            <a:off x="5029098" y="6577932"/>
            <a:ext cx="3823871" cy="307777"/>
          </a:xfrm>
          <a:prstGeom prst="rect">
            <a:avLst/>
          </a:prstGeom>
        </p:spPr>
        <p:txBody>
          <a:bodyPr wrap="square">
            <a:spAutoFit/>
          </a:bodyPr>
          <a:lstStyle/>
          <a:p>
            <a:r>
              <a:rPr lang="en-US" sz="1400" dirty="0" smtClean="0"/>
              <a:t>Kincaid et al</a:t>
            </a:r>
            <a:r>
              <a:rPr lang="en-US" sz="1400" i="1" dirty="0" smtClean="0"/>
              <a:t>. J . Phys. Chem. </a:t>
            </a:r>
            <a:r>
              <a:rPr lang="en-US" sz="1400" b="1" dirty="0" smtClean="0"/>
              <a:t>1988</a:t>
            </a:r>
            <a:r>
              <a:rPr lang="en-US" sz="1400" dirty="0" smtClean="0"/>
              <a:t>, 92, 5628. </a:t>
            </a:r>
            <a:endParaRPr lang="en-US" sz="1400" dirty="0"/>
          </a:p>
        </p:txBody>
      </p:sp>
      <p:graphicFrame>
        <p:nvGraphicFramePr>
          <p:cNvPr id="23559" name="Object 7"/>
          <p:cNvGraphicFramePr>
            <a:graphicFrameLocks noChangeAspect="1"/>
          </p:cNvGraphicFramePr>
          <p:nvPr/>
        </p:nvGraphicFramePr>
        <p:xfrm>
          <a:off x="248660" y="1924149"/>
          <a:ext cx="1132119" cy="1473517"/>
        </p:xfrm>
        <a:graphic>
          <a:graphicData uri="http://schemas.openxmlformats.org/presentationml/2006/ole">
            <p:oleObj spid="_x0000_s2072" name="CS ChemDraw Drawing" r:id="rId4" imgW="1631873" imgH="2124090" progId="ChemDraw.Document.6.0">
              <p:embed/>
            </p:oleObj>
          </a:graphicData>
        </a:graphic>
      </p:graphicFrame>
      <p:sp>
        <p:nvSpPr>
          <p:cNvPr id="23" name="TextBox 22"/>
          <p:cNvSpPr txBox="1"/>
          <p:nvPr/>
        </p:nvSpPr>
        <p:spPr>
          <a:xfrm>
            <a:off x="5809304" y="5690390"/>
            <a:ext cx="2241393" cy="369332"/>
          </a:xfrm>
          <a:prstGeom prst="rect">
            <a:avLst/>
          </a:prstGeom>
          <a:noFill/>
        </p:spPr>
        <p:txBody>
          <a:bodyPr wrap="square" rtlCol="0">
            <a:spAutoFit/>
          </a:bodyPr>
          <a:lstStyle/>
          <a:p>
            <a:r>
              <a:rPr lang="en-US" dirty="0" smtClean="0"/>
              <a:t>C</a:t>
            </a:r>
            <a:r>
              <a:rPr lang="en-US" baseline="-25000" dirty="0" smtClean="0"/>
              <a:t>2v</a:t>
            </a:r>
            <a:r>
              <a:rPr lang="en-US" dirty="0" smtClean="0"/>
              <a:t>: 20A</a:t>
            </a:r>
            <a:r>
              <a:rPr lang="en-US" baseline="-25000" dirty="0" smtClean="0"/>
              <a:t>1</a:t>
            </a:r>
            <a:r>
              <a:rPr lang="en-US" dirty="0" smtClean="0"/>
              <a:t> + 19B</a:t>
            </a:r>
            <a:r>
              <a:rPr lang="en-US" baseline="-25000" dirty="0" smtClean="0"/>
              <a:t>2</a:t>
            </a:r>
            <a:r>
              <a:rPr lang="en-US" dirty="0" smtClean="0"/>
              <a:t> + 9B</a:t>
            </a:r>
            <a:r>
              <a:rPr lang="en-US" baseline="-25000" dirty="0" smtClean="0"/>
              <a:t>1</a:t>
            </a:r>
            <a:endParaRPr lang="en-US" baseline="-25000" dirty="0"/>
          </a:p>
        </p:txBody>
      </p:sp>
      <p:pic>
        <p:nvPicPr>
          <p:cNvPr id="23562" name="Picture 10"/>
          <p:cNvPicPr>
            <a:picLocks noChangeAspect="1" noChangeArrowheads="1"/>
          </p:cNvPicPr>
          <p:nvPr/>
        </p:nvPicPr>
        <p:blipFill>
          <a:blip r:embed="rId5" cstate="print"/>
          <a:srcRect/>
          <a:stretch>
            <a:fillRect/>
          </a:stretch>
        </p:blipFill>
        <p:spPr bwMode="auto">
          <a:xfrm>
            <a:off x="4673908" y="1520688"/>
            <a:ext cx="4330946" cy="4234070"/>
          </a:xfrm>
          <a:prstGeom prst="rect">
            <a:avLst/>
          </a:prstGeom>
          <a:noFill/>
          <a:ln w="9525">
            <a:noFill/>
            <a:miter lim="800000"/>
            <a:headEnd/>
            <a:tailEnd/>
          </a:ln>
        </p:spPr>
      </p:pic>
      <p:graphicFrame>
        <p:nvGraphicFramePr>
          <p:cNvPr id="23563" name="Object 11"/>
          <p:cNvGraphicFramePr>
            <a:graphicFrameLocks noChangeAspect="1"/>
          </p:cNvGraphicFramePr>
          <p:nvPr/>
        </p:nvGraphicFramePr>
        <p:xfrm>
          <a:off x="348559" y="4438994"/>
          <a:ext cx="4002858" cy="1713328"/>
        </p:xfrm>
        <a:graphic>
          <a:graphicData uri="http://schemas.openxmlformats.org/presentationml/2006/ole">
            <p:oleObj spid="_x0000_s2073" name="CS ChemDraw Drawing" r:id="rId6" imgW="5822716" imgH="2492910" progId="ChemDraw.Document.6.0">
              <p:embed/>
            </p:oleObj>
          </a:graphicData>
        </a:graphic>
      </p:graphicFrame>
      <p:sp>
        <p:nvSpPr>
          <p:cNvPr id="10"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384630" y="910783"/>
            <a:ext cx="9470576" cy="2717788"/>
          </a:xfrm>
        </p:spPr>
        <p:txBody>
          <a:bodyPr>
            <a:normAutofit/>
          </a:bodyPr>
          <a:lstStyle/>
          <a:p>
            <a:pPr>
              <a:lnSpc>
                <a:spcPct val="90000"/>
              </a:lnSpc>
            </a:pPr>
            <a:r>
              <a:rPr lang="en-US" sz="2400" dirty="0"/>
              <a:t>Identification of inorganic compounds and organic compounds</a:t>
            </a:r>
          </a:p>
          <a:p>
            <a:pPr>
              <a:lnSpc>
                <a:spcPct val="90000"/>
              </a:lnSpc>
            </a:pPr>
            <a:r>
              <a:rPr lang="en-US" sz="2400" dirty="0" smtClean="0"/>
              <a:t>Identification </a:t>
            </a:r>
            <a:r>
              <a:rPr lang="en-US" sz="2400" dirty="0"/>
              <a:t>of components of an unknown mixture </a:t>
            </a:r>
          </a:p>
          <a:p>
            <a:pPr>
              <a:lnSpc>
                <a:spcPct val="90000"/>
              </a:lnSpc>
            </a:pPr>
            <a:r>
              <a:rPr lang="en-US" sz="2400" dirty="0"/>
              <a:t>Analysis of solids, liquids, and </a:t>
            </a:r>
            <a:r>
              <a:rPr lang="en-US" sz="2400" dirty="0" smtClean="0"/>
              <a:t>gasses</a:t>
            </a:r>
          </a:p>
          <a:p>
            <a:pPr>
              <a:lnSpc>
                <a:spcPct val="90000"/>
              </a:lnSpc>
            </a:pPr>
            <a:r>
              <a:rPr lang="en-US" sz="2400" dirty="0" smtClean="0"/>
              <a:t>Component quantification</a:t>
            </a:r>
            <a:endParaRPr lang="en-US" sz="2400" dirty="0"/>
          </a:p>
          <a:p>
            <a:pPr>
              <a:lnSpc>
                <a:spcPct val="90000"/>
              </a:lnSpc>
            </a:pPr>
            <a:r>
              <a:rPr lang="en-US" sz="2400" dirty="0" smtClean="0"/>
              <a:t>In </a:t>
            </a:r>
            <a:r>
              <a:rPr lang="en-US" sz="2400" dirty="0"/>
              <a:t>measurement and analysis of Atmospheric Spectra</a:t>
            </a:r>
          </a:p>
          <a:p>
            <a:pPr>
              <a:lnSpc>
                <a:spcPct val="90000"/>
              </a:lnSpc>
            </a:pPr>
            <a:r>
              <a:rPr lang="en-US" sz="2400" dirty="0" smtClean="0"/>
              <a:t>Can </a:t>
            </a:r>
            <a:r>
              <a:rPr lang="en-US" sz="2400" dirty="0"/>
              <a:t>also be used on satellites to probe </a:t>
            </a:r>
            <a:r>
              <a:rPr lang="en-US" sz="2400" dirty="0" smtClean="0"/>
              <a:t>space</a:t>
            </a:r>
            <a:endParaRPr lang="en-US" sz="2400" dirty="0"/>
          </a:p>
        </p:txBody>
      </p:sp>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Applications</a:t>
            </a:r>
            <a:endParaRPr lang="en-US" sz="3200" b="1" u="sng" dirty="0">
              <a:solidFill>
                <a:schemeClr val="tx2"/>
              </a:solidFill>
            </a:endParaRPr>
          </a:p>
        </p:txBody>
      </p:sp>
      <p:pic>
        <p:nvPicPr>
          <p:cNvPr id="6" name="Picture 8"/>
          <p:cNvPicPr>
            <a:picLocks noChangeAspect="1" noChangeArrowheads="1"/>
          </p:cNvPicPr>
          <p:nvPr/>
        </p:nvPicPr>
        <p:blipFill>
          <a:blip r:embed="rId3" cstate="print"/>
          <a:srcRect/>
          <a:stretch>
            <a:fillRect/>
          </a:stretch>
        </p:blipFill>
        <p:spPr bwMode="auto">
          <a:xfrm>
            <a:off x="5479313" y="3843110"/>
            <a:ext cx="3272792" cy="2644417"/>
          </a:xfrm>
          <a:prstGeom prst="rect">
            <a:avLst/>
          </a:prstGeom>
          <a:noFill/>
          <a:ln w="9525">
            <a:noFill/>
            <a:miter lim="800000"/>
            <a:headEnd/>
            <a:tailEnd/>
          </a:ln>
        </p:spPr>
      </p:pic>
      <p:pic>
        <p:nvPicPr>
          <p:cNvPr id="7" name="Picture 9"/>
          <p:cNvPicPr>
            <a:picLocks noChangeAspect="1" noChangeArrowheads="1"/>
          </p:cNvPicPr>
          <p:nvPr/>
        </p:nvPicPr>
        <p:blipFill>
          <a:blip r:embed="rId4" cstate="print"/>
          <a:srcRect/>
          <a:stretch>
            <a:fillRect/>
          </a:stretch>
        </p:blipFill>
        <p:spPr bwMode="auto">
          <a:xfrm>
            <a:off x="359696" y="3852861"/>
            <a:ext cx="4693767" cy="262050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4" name="Picture 6" descr="https://www2.fin.ucar.edu/sites/default/files/u105/desktop-computer.jpg"/>
          <p:cNvPicPr>
            <a:picLocks noChangeAspect="1" noChangeArrowheads="1"/>
          </p:cNvPicPr>
          <p:nvPr/>
        </p:nvPicPr>
        <p:blipFill>
          <a:blip r:embed="rId2" cstate="print"/>
          <a:srcRect/>
          <a:stretch>
            <a:fillRect/>
          </a:stretch>
        </p:blipFill>
        <p:spPr bwMode="auto">
          <a:xfrm>
            <a:off x="4060825" y="3027594"/>
            <a:ext cx="4902200" cy="3055706"/>
          </a:xfrm>
          <a:prstGeom prst="rect">
            <a:avLst/>
          </a:prstGeom>
          <a:noFill/>
        </p:spPr>
      </p:pic>
      <p:grpSp>
        <p:nvGrpSpPr>
          <p:cNvPr id="13" name="Group 3"/>
          <p:cNvGrpSpPr/>
          <p:nvPr/>
        </p:nvGrpSpPr>
        <p:grpSpPr>
          <a:xfrm>
            <a:off x="1840165" y="1001412"/>
            <a:ext cx="5419220" cy="2033887"/>
            <a:chOff x="393311" y="1651942"/>
            <a:chExt cx="3864364" cy="1450334"/>
          </a:xfrm>
        </p:grpSpPr>
        <p:sp>
          <p:nvSpPr>
            <p:cNvPr id="10" name="Cube 9"/>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3311" y="1654272"/>
              <a:ext cx="1027472" cy="285312"/>
            </a:xfrm>
            <a:prstGeom prst="rect">
              <a:avLst/>
            </a:prstGeom>
            <a:noFill/>
          </p:spPr>
          <p:txBody>
            <a:bodyPr wrap="square" rtlCol="0">
              <a:spAutoFit/>
            </a:bodyPr>
            <a:lstStyle/>
            <a:p>
              <a:pPr algn="ctr"/>
              <a:r>
                <a:rPr lang="en-US" sz="2000" dirty="0" smtClean="0"/>
                <a:t>IR Source</a:t>
              </a:r>
              <a:endParaRPr lang="en-US" sz="2000" dirty="0"/>
            </a:p>
          </p:txBody>
        </p:sp>
        <p:sp>
          <p:nvSpPr>
            <p:cNvPr id="5" name="Oval 4"/>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7" name="Cube 6"/>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9" name="TextBox 8"/>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2"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
        <p:nvSpPr>
          <p:cNvPr id="71" name="TextBox 70"/>
          <p:cNvSpPr txBox="1"/>
          <p:nvPr/>
        </p:nvSpPr>
        <p:spPr>
          <a:xfrm>
            <a:off x="5939339" y="1831034"/>
            <a:ext cx="388436" cy="646331"/>
          </a:xfrm>
          <a:prstGeom prst="rect">
            <a:avLst/>
          </a:prstGeom>
          <a:noFill/>
        </p:spPr>
        <p:txBody>
          <a:bodyPr wrap="square" rtlCol="0">
            <a:spAutoFit/>
          </a:bodyPr>
          <a:lstStyle/>
          <a:p>
            <a:r>
              <a:rPr lang="en-US" sz="3600" dirty="0" smtClean="0"/>
              <a:t>?</a:t>
            </a:r>
            <a:endParaRPr lang="en-US" sz="3600" dirty="0"/>
          </a:p>
        </p:txBody>
      </p:sp>
      <p:sp>
        <p:nvSpPr>
          <p:cNvPr id="74" name="TextBox 73"/>
          <p:cNvSpPr txBox="1"/>
          <p:nvPr/>
        </p:nvSpPr>
        <p:spPr>
          <a:xfrm>
            <a:off x="200024" y="3825696"/>
            <a:ext cx="3771901" cy="1708160"/>
          </a:xfrm>
          <a:prstGeom prst="rect">
            <a:avLst/>
          </a:prstGeom>
          <a:noFill/>
        </p:spPr>
        <p:txBody>
          <a:bodyPr wrap="square" rtlCol="0">
            <a:spAutoFit/>
          </a:bodyPr>
          <a:lstStyle/>
          <a:p>
            <a:pPr>
              <a:spcAft>
                <a:spcPts val="1000"/>
              </a:spcAft>
            </a:pPr>
            <a:r>
              <a:rPr lang="en-US" sz="2000" b="1" u="sng" dirty="0" smtClean="0"/>
              <a:t>Procedure</a:t>
            </a:r>
          </a:p>
          <a:p>
            <a:pPr marL="228600">
              <a:spcAft>
                <a:spcPts val="1000"/>
              </a:spcAft>
            </a:pPr>
            <a:r>
              <a:rPr lang="en-US" sz="2000" dirty="0" smtClean="0"/>
              <a:t>Step 1:  Prepare a sample</a:t>
            </a:r>
          </a:p>
          <a:p>
            <a:pPr marL="228600">
              <a:spcAft>
                <a:spcPts val="1000"/>
              </a:spcAft>
            </a:pPr>
            <a:r>
              <a:rPr lang="en-US" sz="2000" dirty="0" smtClean="0"/>
              <a:t>Step 2:  ???</a:t>
            </a:r>
          </a:p>
          <a:p>
            <a:pPr marL="228600">
              <a:spcAft>
                <a:spcPts val="1000"/>
              </a:spcAft>
            </a:pPr>
            <a:r>
              <a:rPr lang="en-US" sz="2000" dirty="0" smtClean="0"/>
              <a:t>Step 3:  Obtain spectra (Profit!)</a:t>
            </a:r>
            <a:endParaRPr lang="en-US" sz="2000" dirty="0"/>
          </a:p>
        </p:txBody>
      </p:sp>
      <p:sp>
        <p:nvSpPr>
          <p:cNvPr id="75" name="Freeform 74"/>
          <p:cNvSpPr/>
          <p:nvPr/>
        </p:nvSpPr>
        <p:spPr>
          <a:xfrm>
            <a:off x="6553200" y="2282826"/>
            <a:ext cx="1701800" cy="1441450"/>
          </a:xfrm>
          <a:custGeom>
            <a:avLst/>
            <a:gdLst>
              <a:gd name="connsiteX0" fmla="*/ 0 w 1701800"/>
              <a:gd name="connsiteY0" fmla="*/ 22225 h 1527175"/>
              <a:gd name="connsiteX1" fmla="*/ 314325 w 1701800"/>
              <a:gd name="connsiteY1" fmla="*/ 69850 h 1527175"/>
              <a:gd name="connsiteX2" fmla="*/ 752475 w 1701800"/>
              <a:gd name="connsiteY2" fmla="*/ 441325 h 1527175"/>
              <a:gd name="connsiteX3" fmla="*/ 1390650 w 1701800"/>
              <a:gd name="connsiteY3" fmla="*/ 336550 h 1527175"/>
              <a:gd name="connsiteX4" fmla="*/ 1685925 w 1701800"/>
              <a:gd name="connsiteY4" fmla="*/ 927100 h 1527175"/>
              <a:gd name="connsiteX5" fmla="*/ 1485900 w 1701800"/>
              <a:gd name="connsiteY5" fmla="*/ 1527175 h 1527175"/>
              <a:gd name="connsiteX6" fmla="*/ 1485900 w 1701800"/>
              <a:gd name="connsiteY6" fmla="*/ 1527175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800" h="1527175">
                <a:moveTo>
                  <a:pt x="0" y="22225"/>
                </a:moveTo>
                <a:cubicBezTo>
                  <a:pt x="94456" y="11112"/>
                  <a:pt x="188913" y="0"/>
                  <a:pt x="314325" y="69850"/>
                </a:cubicBezTo>
                <a:cubicBezTo>
                  <a:pt x="439738" y="139700"/>
                  <a:pt x="573087" y="396875"/>
                  <a:pt x="752475" y="441325"/>
                </a:cubicBezTo>
                <a:cubicBezTo>
                  <a:pt x="931863" y="485775"/>
                  <a:pt x="1235075" y="255587"/>
                  <a:pt x="1390650" y="336550"/>
                </a:cubicBezTo>
                <a:cubicBezTo>
                  <a:pt x="1546225" y="417513"/>
                  <a:pt x="1670050" y="728662"/>
                  <a:pt x="1685925" y="927100"/>
                </a:cubicBezTo>
                <a:cubicBezTo>
                  <a:pt x="1701800" y="1125538"/>
                  <a:pt x="1485900" y="1527175"/>
                  <a:pt x="1485900" y="1527175"/>
                </a:cubicBezTo>
                <a:lnTo>
                  <a:pt x="1485900" y="1527175"/>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
          <p:cNvPicPr>
            <a:picLocks noChangeAspect="1" noChangeArrowheads="1"/>
          </p:cNvPicPr>
          <p:nvPr/>
        </p:nvPicPr>
        <p:blipFill>
          <a:blip r:embed="rId3" cstate="print"/>
          <a:srcRect/>
          <a:stretch>
            <a:fillRect/>
          </a:stretch>
        </p:blipFill>
        <p:spPr bwMode="auto">
          <a:xfrm>
            <a:off x="5311496" y="3387903"/>
            <a:ext cx="1769657" cy="12688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61" name="Picture 17"/>
          <p:cNvPicPr>
            <a:picLocks noChangeAspect="1" noChangeArrowheads="1"/>
          </p:cNvPicPr>
          <p:nvPr/>
        </p:nvPicPr>
        <p:blipFill>
          <a:blip r:embed="rId2" cstate="print"/>
          <a:srcRect/>
          <a:stretch>
            <a:fillRect/>
          </a:stretch>
        </p:blipFill>
        <p:spPr bwMode="auto">
          <a:xfrm>
            <a:off x="2151063" y="3898673"/>
            <a:ext cx="3419475" cy="2486025"/>
          </a:xfrm>
          <a:prstGeom prst="rect">
            <a:avLst/>
          </a:prstGeom>
          <a:noFill/>
          <a:ln w="9525">
            <a:noFill/>
            <a:miter lim="800000"/>
            <a:headEnd/>
            <a:tailEnd/>
          </a:ln>
        </p:spPr>
      </p:pic>
      <p:sp>
        <p:nvSpPr>
          <p:cNvPr id="99" name="TextBox 98"/>
          <p:cNvSpPr txBox="1"/>
          <p:nvPr/>
        </p:nvSpPr>
        <p:spPr>
          <a:xfrm>
            <a:off x="-900" y="2846170"/>
            <a:ext cx="3990975" cy="830997"/>
          </a:xfrm>
          <a:prstGeom prst="rect">
            <a:avLst/>
          </a:prstGeom>
          <a:noFill/>
        </p:spPr>
        <p:txBody>
          <a:bodyPr wrap="square" rtlCol="0">
            <a:spAutoFit/>
          </a:bodyPr>
          <a:lstStyle/>
          <a:p>
            <a:pPr algn="ctr"/>
            <a:r>
              <a:rPr lang="en-US" sz="2400" dirty="0" smtClean="0"/>
              <a:t>Friedrich Wilhelm Herschel</a:t>
            </a:r>
          </a:p>
          <a:p>
            <a:pPr algn="ctr"/>
            <a:r>
              <a:rPr lang="en-US" sz="2400" dirty="0" smtClean="0"/>
              <a:t>Astronomer</a:t>
            </a:r>
          </a:p>
        </p:txBody>
      </p:sp>
      <p:sp>
        <p:nvSpPr>
          <p:cNvPr id="100" name="Oval 99"/>
          <p:cNvSpPr/>
          <p:nvPr/>
        </p:nvSpPr>
        <p:spPr>
          <a:xfrm>
            <a:off x="870400" y="4331228"/>
            <a:ext cx="1498330" cy="156347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1322830" y="4866731"/>
            <a:ext cx="709172" cy="461665"/>
          </a:xfrm>
          <a:prstGeom prst="rect">
            <a:avLst/>
          </a:prstGeom>
          <a:noFill/>
        </p:spPr>
        <p:txBody>
          <a:bodyPr wrap="square" rtlCol="0">
            <a:spAutoFit/>
          </a:bodyPr>
          <a:lstStyle/>
          <a:p>
            <a:r>
              <a:rPr lang="en-US" sz="2400" dirty="0" smtClean="0"/>
              <a:t>Sun</a:t>
            </a:r>
            <a:endParaRPr lang="en-US" sz="2400" dirty="0"/>
          </a:p>
        </p:txBody>
      </p:sp>
      <p:cxnSp>
        <p:nvCxnSpPr>
          <p:cNvPr id="105" name="Straight Connector 104"/>
          <p:cNvCxnSpPr/>
          <p:nvPr/>
        </p:nvCxnSpPr>
        <p:spPr>
          <a:xfrm flipV="1">
            <a:off x="3147498" y="4578777"/>
            <a:ext cx="898998" cy="1693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4033467" y="4539690"/>
            <a:ext cx="1550446" cy="390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5186531" y="4793755"/>
            <a:ext cx="638416" cy="130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4281017" y="4474546"/>
            <a:ext cx="1394098" cy="505197"/>
          </a:xfrm>
          <a:prstGeom prst="rect">
            <a:avLst/>
          </a:prstGeom>
          <a:noFill/>
        </p:spPr>
        <p:txBody>
          <a:bodyPr wrap="square" rtlCol="0">
            <a:spAutoFit/>
          </a:bodyPr>
          <a:lstStyle/>
          <a:p>
            <a:r>
              <a:rPr lang="en-US" dirty="0" smtClean="0">
                <a:solidFill>
                  <a:srgbClr val="FF0000"/>
                </a:solidFill>
              </a:rPr>
              <a:t>Infrared</a:t>
            </a:r>
            <a:endParaRPr lang="en-US" dirty="0">
              <a:solidFill>
                <a:srgbClr val="FF0000"/>
              </a:solidFill>
            </a:endParaRPr>
          </a:p>
        </p:txBody>
      </p:sp>
      <p:grpSp>
        <p:nvGrpSpPr>
          <p:cNvPr id="21" name="Group 20"/>
          <p:cNvGrpSpPr/>
          <p:nvPr/>
        </p:nvGrpSpPr>
        <p:grpSpPr>
          <a:xfrm>
            <a:off x="5291238" y="4361167"/>
            <a:ext cx="775733" cy="755677"/>
            <a:chOff x="5291238" y="4361167"/>
            <a:chExt cx="775733" cy="755677"/>
          </a:xfrm>
        </p:grpSpPr>
        <p:sp>
          <p:nvSpPr>
            <p:cNvPr id="113" name="Flowchart: Direct Access Storage 112"/>
            <p:cNvSpPr/>
            <p:nvPr/>
          </p:nvSpPr>
          <p:spPr>
            <a:xfrm rot="16200000">
              <a:off x="5284725" y="4367680"/>
              <a:ext cx="755677" cy="742651"/>
            </a:xfrm>
            <a:prstGeom prst="flowChartMagneticDrum">
              <a:avLst/>
            </a:prstGeom>
            <a:solidFill>
              <a:srgbClr val="0070C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5301253" y="4577461"/>
              <a:ext cx="765718" cy="461665"/>
            </a:xfrm>
            <a:prstGeom prst="rect">
              <a:avLst/>
            </a:prstGeom>
            <a:noFill/>
          </p:spPr>
          <p:txBody>
            <a:bodyPr wrap="square" rtlCol="0">
              <a:spAutoFit/>
            </a:bodyPr>
            <a:lstStyle/>
            <a:p>
              <a:r>
                <a:rPr lang="en-US" sz="2400" dirty="0" smtClean="0"/>
                <a:t>H</a:t>
              </a:r>
              <a:r>
                <a:rPr lang="en-US" sz="2400" baseline="-25000" dirty="0" smtClean="0"/>
                <a:t>2</a:t>
              </a:r>
              <a:r>
                <a:rPr lang="en-US" sz="2400" dirty="0" smtClean="0"/>
                <a:t>O</a:t>
              </a:r>
              <a:endParaRPr lang="en-US" sz="2400" dirty="0"/>
            </a:p>
          </p:txBody>
        </p:sp>
      </p:grpSp>
      <p:sp>
        <p:nvSpPr>
          <p:cNvPr id="116" name="TextBox 115"/>
          <p:cNvSpPr txBox="1"/>
          <p:nvPr/>
        </p:nvSpPr>
        <p:spPr>
          <a:xfrm>
            <a:off x="5642836" y="6399835"/>
            <a:ext cx="1919109" cy="400111"/>
          </a:xfrm>
          <a:prstGeom prst="rect">
            <a:avLst/>
          </a:prstGeom>
          <a:noFill/>
        </p:spPr>
        <p:txBody>
          <a:bodyPr wrap="square" rtlCol="0">
            <a:spAutoFit/>
          </a:bodyPr>
          <a:lstStyle/>
          <a:p>
            <a:r>
              <a:rPr lang="en-US" sz="2000" dirty="0" smtClean="0"/>
              <a:t>Thermometers</a:t>
            </a:r>
            <a:endParaRPr lang="en-US" sz="2000" dirty="0"/>
          </a:p>
        </p:txBody>
      </p:sp>
      <p:sp>
        <p:nvSpPr>
          <p:cNvPr id="50"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pic>
        <p:nvPicPr>
          <p:cNvPr id="57355" name="Picture 11" descr="http://upload.wikimedia.org/wikipedia/commons/3/36/William_Herschel01.jpg"/>
          <p:cNvPicPr>
            <a:picLocks noChangeAspect="1" noChangeArrowheads="1"/>
          </p:cNvPicPr>
          <p:nvPr/>
        </p:nvPicPr>
        <p:blipFill>
          <a:blip r:embed="rId3" cstate="print"/>
          <a:srcRect/>
          <a:stretch>
            <a:fillRect/>
          </a:stretch>
        </p:blipFill>
        <p:spPr bwMode="auto">
          <a:xfrm>
            <a:off x="1316715" y="989920"/>
            <a:ext cx="1457921" cy="1782308"/>
          </a:xfrm>
          <a:prstGeom prst="rect">
            <a:avLst/>
          </a:prstGeom>
          <a:noFill/>
        </p:spPr>
      </p:pic>
      <p:sp>
        <p:nvSpPr>
          <p:cNvPr id="55" name="TextBox 54"/>
          <p:cNvSpPr txBox="1"/>
          <p:nvPr/>
        </p:nvSpPr>
        <p:spPr>
          <a:xfrm>
            <a:off x="6336404" y="1718720"/>
            <a:ext cx="2473774" cy="1569660"/>
          </a:xfrm>
          <a:prstGeom prst="rect">
            <a:avLst/>
          </a:prstGeom>
          <a:noFill/>
        </p:spPr>
        <p:txBody>
          <a:bodyPr wrap="square" rtlCol="0">
            <a:spAutoFit/>
          </a:bodyPr>
          <a:lstStyle/>
          <a:p>
            <a:r>
              <a:rPr lang="en-US" sz="2400" u="sng" dirty="0" smtClean="0"/>
              <a:t>Discovered: </a:t>
            </a:r>
          </a:p>
          <a:p>
            <a:r>
              <a:rPr lang="en-US" sz="2400" dirty="0" smtClean="0"/>
              <a:t>        Uranus </a:t>
            </a:r>
          </a:p>
          <a:p>
            <a:r>
              <a:rPr lang="en-US" sz="2400" dirty="0" smtClean="0"/>
              <a:t>        Infrared light</a:t>
            </a:r>
          </a:p>
          <a:p>
            <a:r>
              <a:rPr lang="en-US" sz="2400" dirty="0" smtClean="0"/>
              <a:t>	(1800)</a:t>
            </a:r>
            <a:endParaRPr lang="en-US" sz="2400" dirty="0"/>
          </a:p>
        </p:txBody>
      </p:sp>
      <p:pic>
        <p:nvPicPr>
          <p:cNvPr id="57359" name="Picture 15" descr="File:Herschel 40 foot.jpg"/>
          <p:cNvPicPr>
            <a:picLocks noChangeAspect="1" noChangeArrowheads="1"/>
          </p:cNvPicPr>
          <p:nvPr/>
        </p:nvPicPr>
        <p:blipFill>
          <a:blip r:embed="rId4" cstate="print"/>
          <a:srcRect/>
          <a:stretch>
            <a:fillRect/>
          </a:stretch>
        </p:blipFill>
        <p:spPr bwMode="auto">
          <a:xfrm>
            <a:off x="3813165" y="990826"/>
            <a:ext cx="2500480" cy="2743201"/>
          </a:xfrm>
          <a:prstGeom prst="rect">
            <a:avLst/>
          </a:prstGeom>
          <a:noFill/>
        </p:spPr>
      </p:pic>
      <p:pic>
        <p:nvPicPr>
          <p:cNvPr id="62" name="Picture 61" descr="Thermometer.png"/>
          <p:cNvPicPr>
            <a:picLocks noChangeAspect="1"/>
          </p:cNvPicPr>
          <p:nvPr/>
        </p:nvPicPr>
        <p:blipFill>
          <a:blip r:embed="rId5" cstate="print"/>
          <a:stretch>
            <a:fillRect/>
          </a:stretch>
        </p:blipFill>
        <p:spPr>
          <a:xfrm>
            <a:off x="5799362" y="5540373"/>
            <a:ext cx="1238250" cy="857250"/>
          </a:xfrm>
          <a:prstGeom prst="rect">
            <a:avLst/>
          </a:prstGeom>
        </p:spPr>
      </p:pic>
      <p:pic>
        <p:nvPicPr>
          <p:cNvPr id="64" name="Picture 63" descr="Thermometer.png"/>
          <p:cNvPicPr>
            <a:picLocks noChangeAspect="1"/>
          </p:cNvPicPr>
          <p:nvPr/>
        </p:nvPicPr>
        <p:blipFill>
          <a:blip r:embed="rId5" cstate="print"/>
          <a:stretch>
            <a:fillRect/>
          </a:stretch>
        </p:blipFill>
        <p:spPr>
          <a:xfrm>
            <a:off x="5893706" y="5155745"/>
            <a:ext cx="1238250" cy="857250"/>
          </a:xfrm>
          <a:prstGeom prst="rect">
            <a:avLst/>
          </a:prstGeom>
        </p:spPr>
      </p:pic>
      <p:pic>
        <p:nvPicPr>
          <p:cNvPr id="65" name="Picture 64" descr="Thermometer.png"/>
          <p:cNvPicPr>
            <a:picLocks noChangeAspect="1"/>
          </p:cNvPicPr>
          <p:nvPr/>
        </p:nvPicPr>
        <p:blipFill>
          <a:blip r:embed="rId5" cstate="print"/>
          <a:stretch>
            <a:fillRect/>
          </a:stretch>
        </p:blipFill>
        <p:spPr>
          <a:xfrm>
            <a:off x="6041123" y="4640489"/>
            <a:ext cx="1238250" cy="857250"/>
          </a:xfrm>
          <a:prstGeom prst="rect">
            <a:avLst/>
          </a:prstGeom>
        </p:spPr>
      </p:pic>
      <p:pic>
        <p:nvPicPr>
          <p:cNvPr id="66" name="Picture 65" descr="Thermometer.png"/>
          <p:cNvPicPr>
            <a:picLocks noChangeAspect="1"/>
          </p:cNvPicPr>
          <p:nvPr/>
        </p:nvPicPr>
        <p:blipFill>
          <a:blip r:embed="rId5" cstate="print"/>
          <a:stretch>
            <a:fillRect/>
          </a:stretch>
        </p:blipFill>
        <p:spPr>
          <a:xfrm>
            <a:off x="6180826" y="4125231"/>
            <a:ext cx="1238250" cy="857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3" grpId="0"/>
      <p:bldP spid="112" grpId="0"/>
      <p:bldP spid="1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840165" y="1001412"/>
            <a:ext cx="5419220" cy="2033887"/>
            <a:chOff x="393311" y="1651942"/>
            <a:chExt cx="3864364" cy="1450334"/>
          </a:xfrm>
        </p:grpSpPr>
        <p:sp>
          <p:nvSpPr>
            <p:cNvPr id="10" name="Cube 9"/>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3311" y="1654272"/>
              <a:ext cx="1027472" cy="285312"/>
            </a:xfrm>
            <a:prstGeom prst="rect">
              <a:avLst/>
            </a:prstGeom>
            <a:noFill/>
          </p:spPr>
          <p:txBody>
            <a:bodyPr wrap="square" rtlCol="0">
              <a:spAutoFit/>
            </a:bodyPr>
            <a:lstStyle/>
            <a:p>
              <a:pPr algn="ctr"/>
              <a:r>
                <a:rPr lang="en-US" sz="2000" dirty="0" smtClean="0"/>
                <a:t>IR Source</a:t>
              </a:r>
              <a:endParaRPr lang="en-US" sz="2000" dirty="0"/>
            </a:p>
          </p:txBody>
        </p:sp>
        <p:sp>
          <p:nvSpPr>
            <p:cNvPr id="5" name="Oval 4"/>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7" name="Cube 6"/>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9" name="TextBox 8"/>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2"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
        <p:nvSpPr>
          <p:cNvPr id="71" name="TextBox 70"/>
          <p:cNvSpPr txBox="1"/>
          <p:nvPr/>
        </p:nvSpPr>
        <p:spPr>
          <a:xfrm>
            <a:off x="5939339" y="1831034"/>
            <a:ext cx="388436" cy="646331"/>
          </a:xfrm>
          <a:prstGeom prst="rect">
            <a:avLst/>
          </a:prstGeom>
          <a:noFill/>
        </p:spPr>
        <p:txBody>
          <a:bodyPr wrap="square" rtlCol="0">
            <a:spAutoFit/>
          </a:bodyPr>
          <a:lstStyle/>
          <a:p>
            <a:r>
              <a:rPr lang="en-US" sz="3600" dirty="0" smtClean="0"/>
              <a:t>?</a:t>
            </a:r>
            <a:endParaRPr lang="en-US" sz="3600" dirty="0"/>
          </a:p>
        </p:txBody>
      </p:sp>
      <p:sp>
        <p:nvSpPr>
          <p:cNvPr id="75" name="Freeform 74"/>
          <p:cNvSpPr/>
          <p:nvPr/>
        </p:nvSpPr>
        <p:spPr>
          <a:xfrm>
            <a:off x="6553200" y="2282826"/>
            <a:ext cx="1701800" cy="1441450"/>
          </a:xfrm>
          <a:custGeom>
            <a:avLst/>
            <a:gdLst>
              <a:gd name="connsiteX0" fmla="*/ 0 w 1701800"/>
              <a:gd name="connsiteY0" fmla="*/ 22225 h 1527175"/>
              <a:gd name="connsiteX1" fmla="*/ 314325 w 1701800"/>
              <a:gd name="connsiteY1" fmla="*/ 69850 h 1527175"/>
              <a:gd name="connsiteX2" fmla="*/ 752475 w 1701800"/>
              <a:gd name="connsiteY2" fmla="*/ 441325 h 1527175"/>
              <a:gd name="connsiteX3" fmla="*/ 1390650 w 1701800"/>
              <a:gd name="connsiteY3" fmla="*/ 336550 h 1527175"/>
              <a:gd name="connsiteX4" fmla="*/ 1685925 w 1701800"/>
              <a:gd name="connsiteY4" fmla="*/ 927100 h 1527175"/>
              <a:gd name="connsiteX5" fmla="*/ 1485900 w 1701800"/>
              <a:gd name="connsiteY5" fmla="*/ 1527175 h 1527175"/>
              <a:gd name="connsiteX6" fmla="*/ 1485900 w 1701800"/>
              <a:gd name="connsiteY6" fmla="*/ 1527175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800" h="1527175">
                <a:moveTo>
                  <a:pt x="0" y="22225"/>
                </a:moveTo>
                <a:cubicBezTo>
                  <a:pt x="94456" y="11112"/>
                  <a:pt x="188913" y="0"/>
                  <a:pt x="314325" y="69850"/>
                </a:cubicBezTo>
                <a:cubicBezTo>
                  <a:pt x="439738" y="139700"/>
                  <a:pt x="573087" y="396875"/>
                  <a:pt x="752475" y="441325"/>
                </a:cubicBezTo>
                <a:cubicBezTo>
                  <a:pt x="931863" y="485775"/>
                  <a:pt x="1235075" y="255587"/>
                  <a:pt x="1390650" y="336550"/>
                </a:cubicBezTo>
                <a:cubicBezTo>
                  <a:pt x="1546225" y="417513"/>
                  <a:pt x="1670050" y="728662"/>
                  <a:pt x="1685925" y="927100"/>
                </a:cubicBezTo>
                <a:cubicBezTo>
                  <a:pt x="1701800" y="1125538"/>
                  <a:pt x="1485900" y="1527175"/>
                  <a:pt x="1485900" y="1527175"/>
                </a:cubicBezTo>
                <a:lnTo>
                  <a:pt x="1485900" y="1527175"/>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5468977" y="2955024"/>
            <a:ext cx="3711757" cy="2313663"/>
            <a:chOff x="4060825" y="3027594"/>
            <a:chExt cx="4902200" cy="3055706"/>
          </a:xfrm>
        </p:grpSpPr>
        <p:pic>
          <p:nvPicPr>
            <p:cNvPr id="109574" name="Picture 6" descr="https://www2.fin.ucar.edu/sites/default/files/u105/desktop-computer.jpg"/>
            <p:cNvPicPr>
              <a:picLocks noChangeAspect="1" noChangeArrowheads="1"/>
            </p:cNvPicPr>
            <p:nvPr/>
          </p:nvPicPr>
          <p:blipFill>
            <a:blip r:embed="rId2" cstate="print"/>
            <a:srcRect/>
            <a:stretch>
              <a:fillRect/>
            </a:stretch>
          </p:blipFill>
          <p:spPr bwMode="auto">
            <a:xfrm>
              <a:off x="4060825" y="3027594"/>
              <a:ext cx="4902200" cy="3055706"/>
            </a:xfrm>
            <a:prstGeom prst="rect">
              <a:avLst/>
            </a:prstGeom>
            <a:noFill/>
          </p:spPr>
        </p:pic>
        <p:pic>
          <p:nvPicPr>
            <p:cNvPr id="21" name="Picture 2"/>
            <p:cNvPicPr>
              <a:picLocks noChangeAspect="1" noChangeArrowheads="1"/>
            </p:cNvPicPr>
            <p:nvPr/>
          </p:nvPicPr>
          <p:blipFill>
            <a:blip r:embed="rId3" cstate="print"/>
            <a:srcRect/>
            <a:stretch>
              <a:fillRect/>
            </a:stretch>
          </p:blipFill>
          <p:spPr bwMode="auto">
            <a:xfrm>
              <a:off x="5311496" y="3387903"/>
              <a:ext cx="1769657" cy="1268820"/>
            </a:xfrm>
            <a:prstGeom prst="rect">
              <a:avLst/>
            </a:prstGeom>
            <a:noFill/>
            <a:ln w="9525">
              <a:noFill/>
              <a:miter lim="800000"/>
              <a:headEnd/>
              <a:tailEnd/>
            </a:ln>
          </p:spPr>
        </p:pic>
      </p:grpSp>
      <p:sp>
        <p:nvSpPr>
          <p:cNvPr id="20" name="Content Placeholder 2"/>
          <p:cNvSpPr txBox="1">
            <a:spLocks/>
          </p:cNvSpPr>
          <p:nvPr/>
        </p:nvSpPr>
        <p:spPr>
          <a:xfrm>
            <a:off x="290301" y="3052996"/>
            <a:ext cx="6502400" cy="36598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500"/>
              </a:spcAft>
              <a:buClrTx/>
              <a:buSzTx/>
              <a:tabLst/>
              <a:defRPr/>
            </a:pPr>
            <a:r>
              <a:rPr kumimoji="0" lang="en-US" sz="2400" b="0" i="0" u="sng" strike="noStrike" kern="1200" cap="none" spc="0" normalizeH="0" baseline="0" noProof="0" dirty="0" smtClean="0">
                <a:ln>
                  <a:noFill/>
                </a:ln>
                <a:solidFill>
                  <a:schemeClr val="tx1"/>
                </a:solidFill>
                <a:effectLst/>
                <a:uLnTx/>
                <a:uFillTx/>
                <a:latin typeface="+mn-lt"/>
                <a:ea typeface="+mn-ea"/>
                <a:cs typeface="+mn-cs"/>
              </a:rPr>
              <a:t>Infrared Spectroscopic Techniques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Direct Transmission</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Reflection Absorption (RAIRS or IRRAS)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Polarization-Modulated RAIRS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Diffuse Reflectance</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Photoacoustic</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Attenuated Total Reflectance</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Grp="1" noChangeAspect="1" noChangeArrowheads="1"/>
          </p:cNvPicPr>
          <p:nvPr>
            <p:ph idx="1"/>
          </p:nvPr>
        </p:nvPicPr>
        <p:blipFill>
          <a:blip r:embed="rId2" cstate="print"/>
          <a:srcRect/>
          <a:stretch>
            <a:fillRect/>
          </a:stretch>
        </p:blipFill>
        <p:spPr bwMode="auto">
          <a:xfrm>
            <a:off x="1296750" y="1776699"/>
            <a:ext cx="5341266" cy="4953399"/>
          </a:xfrm>
          <a:prstGeom prst="rect">
            <a:avLst/>
          </a:prstGeom>
          <a:noFill/>
          <a:ln w="9525">
            <a:noFill/>
            <a:miter lim="800000"/>
            <a:headEnd/>
            <a:tailEnd/>
          </a:ln>
        </p:spPr>
      </p:pic>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2013 Nobel Prize in Chemistry</a:t>
            </a:r>
            <a:endParaRPr lang="en-US" sz="3200" b="1" u="sng" dirty="0">
              <a:solidFill>
                <a:schemeClr val="tx2"/>
              </a:solidFill>
            </a:endParaRPr>
          </a:p>
        </p:txBody>
      </p:sp>
      <p:sp>
        <p:nvSpPr>
          <p:cNvPr id="6" name="Rectangle 5"/>
          <p:cNvSpPr/>
          <p:nvPr/>
        </p:nvSpPr>
        <p:spPr>
          <a:xfrm>
            <a:off x="2162634" y="812258"/>
            <a:ext cx="4862279" cy="707886"/>
          </a:xfrm>
          <a:prstGeom prst="rect">
            <a:avLst/>
          </a:prstGeom>
        </p:spPr>
        <p:txBody>
          <a:bodyPr wrap="square">
            <a:spAutoFit/>
          </a:bodyPr>
          <a:lstStyle/>
          <a:p>
            <a:pPr algn="ctr"/>
            <a:r>
              <a:rPr lang="en-US" sz="2000" dirty="0" smtClean="0"/>
              <a:t>DEVELOPMENT OF MULTISCALE MODELS FOR COMPLEX CHEMICAL SYSTEMS </a:t>
            </a:r>
            <a:endParaRPr 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251853" y="1045135"/>
            <a:ext cx="6266547" cy="4627605"/>
          </a:xfrm>
          <a:prstGeom prst="rect">
            <a:avLst/>
          </a:prstGeom>
          <a:noFill/>
          <a:ln w="9525">
            <a:noFill/>
            <a:miter lim="800000"/>
            <a:headEnd/>
            <a:tailEnd/>
          </a:ln>
        </p:spPr>
      </p:pic>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Direct Transmission</a:t>
            </a:r>
            <a:endParaRPr lang="en-US" sz="3200" b="1" u="sng" dirty="0">
              <a:solidFill>
                <a:schemeClr val="tx2"/>
              </a:solidFill>
            </a:endParaRPr>
          </a:p>
        </p:txBody>
      </p:sp>
      <p:sp>
        <p:nvSpPr>
          <p:cNvPr id="6" name="TextBox 5"/>
          <p:cNvSpPr txBox="1"/>
          <p:nvPr/>
        </p:nvSpPr>
        <p:spPr>
          <a:xfrm>
            <a:off x="145140" y="6400799"/>
            <a:ext cx="2699657" cy="461665"/>
          </a:xfrm>
          <a:prstGeom prst="rect">
            <a:avLst/>
          </a:prstGeom>
          <a:noFill/>
        </p:spPr>
        <p:txBody>
          <a:bodyPr wrap="square" rtlCol="0">
            <a:spAutoFit/>
          </a:bodyPr>
          <a:lstStyle/>
          <a:p>
            <a:r>
              <a:rPr lang="en-US" sz="2400" b="1" dirty="0" err="1" smtClean="0"/>
              <a:t>Bruker</a:t>
            </a:r>
            <a:r>
              <a:rPr lang="en-US" sz="2400" b="1" dirty="0" smtClean="0"/>
              <a:t> 80v</a:t>
            </a:r>
            <a:endParaRPr lang="en-US" sz="2400" b="1" dirty="0"/>
          </a:p>
        </p:txBody>
      </p:sp>
      <p:sp>
        <p:nvSpPr>
          <p:cNvPr id="7" name="Line 7"/>
          <p:cNvSpPr>
            <a:spLocks noChangeShapeType="1"/>
          </p:cNvSpPr>
          <p:nvPr/>
        </p:nvSpPr>
        <p:spPr bwMode="auto">
          <a:xfrm flipH="1" flipV="1">
            <a:off x="4034970" y="4554992"/>
            <a:ext cx="1008751" cy="1236208"/>
          </a:xfrm>
          <a:prstGeom prst="line">
            <a:avLst/>
          </a:prstGeom>
          <a:noFill/>
          <a:ln w="28575">
            <a:solidFill>
              <a:srgbClr val="FF0000"/>
            </a:solidFill>
            <a:round/>
            <a:headEnd type="none" w="med" len="med"/>
            <a:tailEnd type="arrow" w="med" len="med"/>
          </a:ln>
          <a:effectLst/>
        </p:spPr>
        <p:txBody>
          <a:bodyPr wrap="none" anchor="ctr"/>
          <a:lstStyle/>
          <a:p>
            <a:endParaRPr lang="en-US"/>
          </a:p>
        </p:txBody>
      </p:sp>
      <p:sp>
        <p:nvSpPr>
          <p:cNvPr id="8" name="TextBox 7"/>
          <p:cNvSpPr txBox="1"/>
          <p:nvPr/>
        </p:nvSpPr>
        <p:spPr>
          <a:xfrm>
            <a:off x="4209158" y="5712034"/>
            <a:ext cx="1756213" cy="461665"/>
          </a:xfrm>
          <a:prstGeom prst="rect">
            <a:avLst/>
          </a:prstGeom>
          <a:noFill/>
        </p:spPr>
        <p:txBody>
          <a:bodyPr wrap="square" rtlCol="0">
            <a:spAutoFit/>
          </a:bodyPr>
          <a:lstStyle/>
          <a:p>
            <a:pPr algn="ctr"/>
            <a:r>
              <a:rPr lang="en-US" sz="2400" b="1" dirty="0" smtClean="0">
                <a:solidFill>
                  <a:srgbClr val="FF0000"/>
                </a:solidFill>
              </a:rPr>
              <a:t>Sample</a:t>
            </a:r>
            <a:endParaRPr lang="en-US" sz="2400" b="1" dirty="0">
              <a:solidFill>
                <a:srgbClr val="FF0000"/>
              </a:solidFill>
            </a:endParaRPr>
          </a:p>
        </p:txBody>
      </p:sp>
      <p:sp>
        <p:nvSpPr>
          <p:cNvPr id="9" name="Line 7"/>
          <p:cNvSpPr>
            <a:spLocks noChangeShapeType="1"/>
          </p:cNvSpPr>
          <p:nvPr/>
        </p:nvSpPr>
        <p:spPr bwMode="auto">
          <a:xfrm flipV="1">
            <a:off x="979702" y="4064000"/>
            <a:ext cx="921650" cy="1497101"/>
          </a:xfrm>
          <a:prstGeom prst="line">
            <a:avLst/>
          </a:prstGeom>
          <a:noFill/>
          <a:ln w="28575">
            <a:solidFill>
              <a:srgbClr val="FF0000"/>
            </a:solidFill>
            <a:round/>
            <a:headEnd type="none" w="med" len="med"/>
            <a:tailEnd type="arrow" w="med" len="med"/>
          </a:ln>
          <a:effectLst/>
        </p:spPr>
        <p:txBody>
          <a:bodyPr wrap="none" anchor="ctr"/>
          <a:lstStyle/>
          <a:p>
            <a:endParaRPr lang="en-US"/>
          </a:p>
        </p:txBody>
      </p:sp>
      <p:sp>
        <p:nvSpPr>
          <p:cNvPr id="10" name="TextBox 9"/>
          <p:cNvSpPr txBox="1"/>
          <p:nvPr/>
        </p:nvSpPr>
        <p:spPr>
          <a:xfrm>
            <a:off x="116112" y="5510963"/>
            <a:ext cx="1756213" cy="461665"/>
          </a:xfrm>
          <a:prstGeom prst="rect">
            <a:avLst/>
          </a:prstGeom>
          <a:noFill/>
        </p:spPr>
        <p:txBody>
          <a:bodyPr wrap="square" rtlCol="0">
            <a:spAutoFit/>
          </a:bodyPr>
          <a:lstStyle/>
          <a:p>
            <a:pPr algn="ctr"/>
            <a:r>
              <a:rPr lang="en-US" sz="2400" b="1" dirty="0" smtClean="0">
                <a:solidFill>
                  <a:srgbClr val="FF0000"/>
                </a:solidFill>
              </a:rPr>
              <a:t>Detector</a:t>
            </a:r>
            <a:endParaRPr lang="en-US" sz="2400" b="1" dirty="0">
              <a:solidFill>
                <a:srgbClr val="FF0000"/>
              </a:solidFill>
            </a:endParaRPr>
          </a:p>
        </p:txBody>
      </p:sp>
      <p:sp>
        <p:nvSpPr>
          <p:cNvPr id="11" name="Line 7"/>
          <p:cNvSpPr>
            <a:spLocks noChangeShapeType="1"/>
          </p:cNvSpPr>
          <p:nvPr/>
        </p:nvSpPr>
        <p:spPr bwMode="auto">
          <a:xfrm flipH="1">
            <a:off x="6342742" y="2914578"/>
            <a:ext cx="1364343" cy="230831"/>
          </a:xfrm>
          <a:prstGeom prst="line">
            <a:avLst/>
          </a:prstGeom>
          <a:noFill/>
          <a:ln w="28575">
            <a:solidFill>
              <a:srgbClr val="FF0000"/>
            </a:solidFill>
            <a:round/>
            <a:headEnd type="none" w="med" len="med"/>
            <a:tailEnd type="arrow" w="med" len="med"/>
          </a:ln>
          <a:effectLst/>
        </p:spPr>
        <p:txBody>
          <a:bodyPr wrap="none" anchor="ctr"/>
          <a:lstStyle/>
          <a:p>
            <a:endParaRPr lang="en-US"/>
          </a:p>
        </p:txBody>
      </p:sp>
      <p:sp>
        <p:nvSpPr>
          <p:cNvPr id="12" name="TextBox 11"/>
          <p:cNvSpPr txBox="1"/>
          <p:nvPr/>
        </p:nvSpPr>
        <p:spPr>
          <a:xfrm>
            <a:off x="7344232" y="2653326"/>
            <a:ext cx="1756213" cy="461665"/>
          </a:xfrm>
          <a:prstGeom prst="rect">
            <a:avLst/>
          </a:prstGeom>
          <a:noFill/>
        </p:spPr>
        <p:txBody>
          <a:bodyPr wrap="square" rtlCol="0">
            <a:spAutoFit/>
          </a:bodyPr>
          <a:lstStyle/>
          <a:p>
            <a:pPr algn="ctr"/>
            <a:r>
              <a:rPr lang="en-US" sz="2400" b="1" dirty="0" smtClean="0">
                <a:solidFill>
                  <a:srgbClr val="FF0000"/>
                </a:solidFill>
              </a:rPr>
              <a:t>Sources</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3"/>
          <p:cNvGrpSpPr/>
          <p:nvPr/>
        </p:nvGrpSpPr>
        <p:grpSpPr>
          <a:xfrm>
            <a:off x="1840165" y="1001412"/>
            <a:ext cx="5419220" cy="2033887"/>
            <a:chOff x="393311" y="1651942"/>
            <a:chExt cx="3864364" cy="1450334"/>
          </a:xfrm>
        </p:grpSpPr>
        <p:sp>
          <p:nvSpPr>
            <p:cNvPr id="31" name="Cube 30"/>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93311" y="1654272"/>
              <a:ext cx="1027472" cy="285312"/>
            </a:xfrm>
            <a:prstGeom prst="rect">
              <a:avLst/>
            </a:prstGeom>
            <a:noFill/>
          </p:spPr>
          <p:txBody>
            <a:bodyPr wrap="square" rtlCol="0">
              <a:spAutoFit/>
            </a:bodyPr>
            <a:lstStyle/>
            <a:p>
              <a:pPr algn="ctr"/>
              <a:r>
                <a:rPr lang="en-US" sz="2000" dirty="0" smtClean="0"/>
                <a:t>IR Source</a:t>
              </a:r>
              <a:endParaRPr lang="en-US" sz="2000" dirty="0"/>
            </a:p>
          </p:txBody>
        </p:sp>
        <p:sp>
          <p:nvSpPr>
            <p:cNvPr id="40" name="Oval 39"/>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1" name="TextBox 40"/>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42" name="Cube 41"/>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44" name="TextBox 43"/>
            <p:cNvSpPr txBox="1"/>
            <p:nvPr/>
          </p:nvSpPr>
          <p:spPr>
            <a:xfrm>
              <a:off x="2861903" y="1651942"/>
              <a:ext cx="1395772" cy="285312"/>
            </a:xfrm>
            <a:prstGeom prst="rect">
              <a:avLst/>
            </a:prstGeom>
            <a:noFill/>
          </p:spPr>
          <p:txBody>
            <a:bodyPr wrap="square" rtlCol="0">
              <a:spAutoFit/>
            </a:bodyPr>
            <a:lstStyle/>
            <a:p>
              <a:pPr algn="ctr"/>
              <a:r>
                <a:rPr lang="en-US" sz="2000" dirty="0" smtClean="0"/>
                <a:t>Diode Detector</a:t>
              </a:r>
              <a:endParaRPr lang="en-US" sz="2000" dirty="0"/>
            </a:p>
          </p:txBody>
        </p:sp>
        <p:sp>
          <p:nvSpPr>
            <p:cNvPr id="45"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46"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47"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Direct Transmission</a:t>
            </a:r>
            <a:endParaRPr lang="en-US" sz="3200" b="1" u="sng" dirty="0">
              <a:solidFill>
                <a:schemeClr val="tx2"/>
              </a:solidFill>
            </a:endParaRPr>
          </a:p>
        </p:txBody>
      </p:sp>
      <p:pic>
        <p:nvPicPr>
          <p:cNvPr id="86033" name="Picture 17" descr="http://upload.wikimedia.org/wikipedia/commons/9/91/Infraredspectroscopy_-_transmission_with_Kbr_pellets.jpg"/>
          <p:cNvPicPr>
            <a:picLocks noChangeAspect="1" noChangeArrowheads="1"/>
          </p:cNvPicPr>
          <p:nvPr/>
        </p:nvPicPr>
        <p:blipFill>
          <a:blip r:embed="rId2" cstate="print"/>
          <a:srcRect/>
          <a:stretch>
            <a:fillRect/>
          </a:stretch>
        </p:blipFill>
        <p:spPr bwMode="auto">
          <a:xfrm>
            <a:off x="781495" y="3066445"/>
            <a:ext cx="2339075" cy="3116642"/>
          </a:xfrm>
          <a:prstGeom prst="rect">
            <a:avLst/>
          </a:prstGeom>
          <a:noFill/>
        </p:spPr>
      </p:pic>
      <p:pic>
        <p:nvPicPr>
          <p:cNvPr id="86035" name="Picture 19" descr="http://www.chemistry.nmsu.edu/Instrumentation/KBr_die.jpg"/>
          <p:cNvPicPr>
            <a:picLocks noChangeAspect="1" noChangeArrowheads="1"/>
          </p:cNvPicPr>
          <p:nvPr/>
        </p:nvPicPr>
        <p:blipFill>
          <a:blip r:embed="rId3" cstate="print"/>
          <a:srcRect/>
          <a:stretch>
            <a:fillRect/>
          </a:stretch>
        </p:blipFill>
        <p:spPr bwMode="auto">
          <a:xfrm>
            <a:off x="3740604" y="3120575"/>
            <a:ext cx="1948996" cy="1884030"/>
          </a:xfrm>
          <a:prstGeom prst="rect">
            <a:avLst/>
          </a:prstGeom>
          <a:noFill/>
        </p:spPr>
      </p:pic>
      <p:pic>
        <p:nvPicPr>
          <p:cNvPr id="86036" name="Picture 20"/>
          <p:cNvPicPr>
            <a:picLocks noChangeAspect="1" noChangeArrowheads="1"/>
          </p:cNvPicPr>
          <p:nvPr/>
        </p:nvPicPr>
        <p:blipFill>
          <a:blip r:embed="rId4" cstate="print"/>
          <a:srcRect/>
          <a:stretch>
            <a:fillRect/>
          </a:stretch>
        </p:blipFill>
        <p:spPr bwMode="auto">
          <a:xfrm>
            <a:off x="3396118" y="5146006"/>
            <a:ext cx="2224994" cy="1428966"/>
          </a:xfrm>
          <a:prstGeom prst="rect">
            <a:avLst/>
          </a:prstGeom>
          <a:noFill/>
          <a:ln w="9525">
            <a:noFill/>
            <a:miter lim="800000"/>
            <a:headEnd/>
            <a:tailEnd/>
          </a:ln>
        </p:spPr>
      </p:pic>
      <p:sp>
        <p:nvSpPr>
          <p:cNvPr id="48" name="TextBox 47"/>
          <p:cNvSpPr txBox="1"/>
          <p:nvPr/>
        </p:nvSpPr>
        <p:spPr>
          <a:xfrm>
            <a:off x="1208793" y="6179023"/>
            <a:ext cx="1440883" cy="461665"/>
          </a:xfrm>
          <a:prstGeom prst="rect">
            <a:avLst/>
          </a:prstGeom>
          <a:noFill/>
        </p:spPr>
        <p:txBody>
          <a:bodyPr wrap="square" rtlCol="0">
            <a:spAutoFit/>
          </a:bodyPr>
          <a:lstStyle/>
          <a:p>
            <a:pPr algn="ctr"/>
            <a:r>
              <a:rPr lang="en-US" sz="2400" b="1" dirty="0" err="1" smtClean="0"/>
              <a:t>KBr</a:t>
            </a:r>
            <a:r>
              <a:rPr lang="en-US" sz="2400" b="1" dirty="0" smtClean="0"/>
              <a:t> Pellet</a:t>
            </a:r>
            <a:endParaRPr lang="en-US" sz="2400" b="1" dirty="0"/>
          </a:p>
        </p:txBody>
      </p:sp>
      <p:sp>
        <p:nvSpPr>
          <p:cNvPr id="49" name="TextBox 48"/>
          <p:cNvSpPr txBox="1"/>
          <p:nvPr/>
        </p:nvSpPr>
        <p:spPr>
          <a:xfrm>
            <a:off x="6552717" y="2964774"/>
            <a:ext cx="2228411" cy="3672800"/>
          </a:xfrm>
          <a:prstGeom prst="rect">
            <a:avLst/>
          </a:prstGeom>
          <a:noFill/>
        </p:spPr>
        <p:txBody>
          <a:bodyPr wrap="square" rtlCol="0">
            <a:spAutoFit/>
          </a:bodyPr>
          <a:lstStyle/>
          <a:p>
            <a:pPr>
              <a:spcAft>
                <a:spcPts val="1000"/>
              </a:spcAft>
            </a:pPr>
            <a:r>
              <a:rPr lang="en-US" sz="2000" b="1" u="sng" dirty="0" smtClean="0"/>
              <a:t>Pros:</a:t>
            </a:r>
          </a:p>
          <a:p>
            <a:pPr marL="228600">
              <a:spcAft>
                <a:spcPts val="1000"/>
              </a:spcAft>
            </a:pPr>
            <a:r>
              <a:rPr lang="en-US" dirty="0" smtClean="0"/>
              <a:t>Simple</a:t>
            </a:r>
          </a:p>
          <a:p>
            <a:pPr marL="228600">
              <a:spcAft>
                <a:spcPts val="1000"/>
              </a:spcAft>
            </a:pPr>
            <a:r>
              <a:rPr lang="en-US" dirty="0" smtClean="0"/>
              <a:t>Standard</a:t>
            </a:r>
          </a:p>
          <a:p>
            <a:pPr marL="228600">
              <a:spcAft>
                <a:spcPts val="1000"/>
              </a:spcAft>
            </a:pPr>
            <a:r>
              <a:rPr lang="en-US" dirty="0" smtClean="0"/>
              <a:t>Inexpensive</a:t>
            </a:r>
            <a:endParaRPr lang="en-US" dirty="0" smtClean="0">
              <a:latin typeface="Symbol" pitchFamily="18" charset="2"/>
            </a:endParaRPr>
          </a:p>
          <a:p>
            <a:pPr>
              <a:spcAft>
                <a:spcPts val="1000"/>
              </a:spcAft>
            </a:pPr>
            <a:r>
              <a:rPr lang="en-US" sz="2000" b="1" u="sng" dirty="0" smtClean="0"/>
              <a:t>Cons:</a:t>
            </a:r>
          </a:p>
          <a:p>
            <a:pPr marL="228600">
              <a:spcAft>
                <a:spcPts val="1000"/>
              </a:spcAft>
            </a:pPr>
            <a:r>
              <a:rPr lang="en-US" dirty="0" smtClean="0"/>
              <a:t>In </a:t>
            </a:r>
            <a:r>
              <a:rPr lang="en-US" dirty="0" err="1" smtClean="0"/>
              <a:t>KBr</a:t>
            </a:r>
            <a:endParaRPr lang="en-US" dirty="0" smtClean="0"/>
          </a:p>
          <a:p>
            <a:pPr marL="228600">
              <a:spcAft>
                <a:spcPts val="1000"/>
              </a:spcAft>
            </a:pPr>
            <a:r>
              <a:rPr lang="en-US" dirty="0" smtClean="0"/>
              <a:t>No solvent</a:t>
            </a:r>
          </a:p>
          <a:p>
            <a:pPr marL="228600">
              <a:spcAft>
                <a:spcPts val="1000"/>
              </a:spcAft>
            </a:pPr>
            <a:r>
              <a:rPr lang="en-US" dirty="0" smtClean="0"/>
              <a:t>No surfaces</a:t>
            </a:r>
          </a:p>
          <a:p>
            <a:pPr marL="228600">
              <a:spcAft>
                <a:spcPts val="1000"/>
              </a:spcAft>
            </a:pPr>
            <a:r>
              <a:rPr lang="en-US" dirty="0" smtClean="0"/>
              <a:t>Boring?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146641" y="2434770"/>
            <a:ext cx="6711082" cy="4452258"/>
            <a:chOff x="1130736" y="3211285"/>
            <a:chExt cx="4724003" cy="3102429"/>
          </a:xfrm>
        </p:grpSpPr>
        <p:graphicFrame>
          <p:nvGraphicFramePr>
            <p:cNvPr id="26627" name="Object 3"/>
            <p:cNvGraphicFramePr>
              <a:graphicFrameLocks noChangeAspect="1"/>
            </p:cNvGraphicFramePr>
            <p:nvPr/>
          </p:nvGraphicFramePr>
          <p:xfrm>
            <a:off x="1130736" y="3211285"/>
            <a:ext cx="4724003" cy="3102429"/>
          </p:xfrm>
          <a:graphic>
            <a:graphicData uri="http://schemas.openxmlformats.org/presentationml/2006/ole">
              <p:oleObj spid="_x0000_s63607" name="Graph" r:id="rId3" imgW="3823411" imgH="2926080" progId="Origin50.Graph">
                <p:embed/>
              </p:oleObj>
            </a:graphicData>
          </a:graphic>
        </p:graphicFrame>
        <p:graphicFrame>
          <p:nvGraphicFramePr>
            <p:cNvPr id="26631" name="Object 7"/>
            <p:cNvGraphicFramePr>
              <a:graphicFrameLocks noChangeAspect="1"/>
            </p:cNvGraphicFramePr>
            <p:nvPr/>
          </p:nvGraphicFramePr>
          <p:xfrm>
            <a:off x="4148557" y="5506268"/>
            <a:ext cx="487455" cy="134420"/>
          </p:xfrm>
          <a:graphic>
            <a:graphicData uri="http://schemas.openxmlformats.org/presentationml/2006/ole">
              <p:oleObj spid="_x0000_s63608" name="CS ChemDraw Drawing" r:id="rId4" imgW="530942" imgH="137652" progId="ChemDraw.Document.6.0">
                <p:embed/>
              </p:oleObj>
            </a:graphicData>
          </a:graphic>
        </p:graphicFrame>
        <p:graphicFrame>
          <p:nvGraphicFramePr>
            <p:cNvPr id="26632" name="Object 8"/>
            <p:cNvGraphicFramePr>
              <a:graphicFrameLocks noChangeAspect="1"/>
            </p:cNvGraphicFramePr>
            <p:nvPr/>
          </p:nvGraphicFramePr>
          <p:xfrm>
            <a:off x="3703343" y="5396182"/>
            <a:ext cx="488933" cy="134420"/>
          </p:xfrm>
          <a:graphic>
            <a:graphicData uri="http://schemas.openxmlformats.org/presentationml/2006/ole">
              <p:oleObj spid="_x0000_s63609" name="CS ChemDraw Drawing" r:id="rId5" imgW="530942" imgH="137652" progId="ChemDraw.Document.6.0">
                <p:embed/>
              </p:oleObj>
            </a:graphicData>
          </a:graphic>
        </p:graphicFrame>
        <p:graphicFrame>
          <p:nvGraphicFramePr>
            <p:cNvPr id="26633" name="Object 9"/>
            <p:cNvGraphicFramePr>
              <a:graphicFrameLocks noChangeAspect="1"/>
            </p:cNvGraphicFramePr>
            <p:nvPr/>
          </p:nvGraphicFramePr>
          <p:xfrm>
            <a:off x="4034301" y="5229252"/>
            <a:ext cx="483024" cy="127034"/>
          </p:xfrm>
          <a:graphic>
            <a:graphicData uri="http://schemas.openxmlformats.org/presentationml/2006/ole">
              <p:oleObj spid="_x0000_s63610" name="CS ChemDraw Drawing" r:id="rId6" imgW="519196" imgH="136620" progId="ChemDraw.Document.6.0">
                <p:embed/>
              </p:oleObj>
            </a:graphicData>
          </a:graphic>
        </p:graphicFrame>
        <p:graphicFrame>
          <p:nvGraphicFramePr>
            <p:cNvPr id="26634" name="Object 10"/>
            <p:cNvGraphicFramePr>
              <a:graphicFrameLocks noChangeAspect="1"/>
            </p:cNvGraphicFramePr>
            <p:nvPr/>
          </p:nvGraphicFramePr>
          <p:xfrm>
            <a:off x="5030457" y="5536292"/>
            <a:ext cx="490408" cy="134420"/>
          </p:xfrm>
          <a:graphic>
            <a:graphicData uri="http://schemas.openxmlformats.org/presentationml/2006/ole">
              <p:oleObj spid="_x0000_s63611" name="CS ChemDraw Drawing" r:id="rId7" imgW="535021" imgH="136187" progId="ChemDraw.Document.6.0">
                <p:embed/>
              </p:oleObj>
            </a:graphicData>
          </a:graphic>
        </p:graphicFrame>
        <p:graphicFrame>
          <p:nvGraphicFramePr>
            <p:cNvPr id="26635" name="Object 11"/>
            <p:cNvGraphicFramePr>
              <a:graphicFrameLocks noChangeAspect="1"/>
            </p:cNvGraphicFramePr>
            <p:nvPr/>
          </p:nvGraphicFramePr>
          <p:xfrm>
            <a:off x="4650630" y="5392174"/>
            <a:ext cx="490408" cy="134420"/>
          </p:xfrm>
          <a:graphic>
            <a:graphicData uri="http://schemas.openxmlformats.org/presentationml/2006/ole">
              <p:oleObj spid="_x0000_s63612" name="CS ChemDraw Drawing" r:id="rId8" imgW="535021" imgH="136187" progId="ChemDraw.Document.6.0">
                <p:embed/>
              </p:oleObj>
            </a:graphicData>
          </a:graphic>
        </p:graphicFrame>
        <p:graphicFrame>
          <p:nvGraphicFramePr>
            <p:cNvPr id="26636" name="Object 12"/>
            <p:cNvGraphicFramePr>
              <a:graphicFrameLocks noChangeAspect="1"/>
            </p:cNvGraphicFramePr>
            <p:nvPr/>
          </p:nvGraphicFramePr>
          <p:xfrm>
            <a:off x="3018882" y="4723879"/>
            <a:ext cx="754816" cy="701640"/>
          </p:xfrm>
          <a:graphic>
            <a:graphicData uri="http://schemas.openxmlformats.org/presentationml/2006/ole">
              <p:oleObj spid="_x0000_s63613" name="CS ChemDraw Drawing" r:id="rId9" imgW="808522" imgH="750771" progId="ChemDraw.Document.6.0">
                <p:embed/>
              </p:oleObj>
            </a:graphicData>
          </a:graphic>
        </p:graphicFrame>
        <p:graphicFrame>
          <p:nvGraphicFramePr>
            <p:cNvPr id="26637" name="Object 13"/>
            <p:cNvGraphicFramePr>
              <a:graphicFrameLocks noChangeAspect="1"/>
            </p:cNvGraphicFramePr>
            <p:nvPr/>
          </p:nvGraphicFramePr>
          <p:xfrm>
            <a:off x="2525289" y="4446987"/>
            <a:ext cx="645508" cy="678006"/>
          </p:xfrm>
          <a:graphic>
            <a:graphicData uri="http://schemas.openxmlformats.org/presentationml/2006/ole">
              <p:oleObj spid="_x0000_s63614" name="CS ChemDraw Drawing" r:id="rId10" imgW="693019" imgH="731520" progId="ChemDraw.Document.6.0">
                <p:embed/>
              </p:oleObj>
            </a:graphicData>
          </a:graphic>
        </p:graphicFrame>
        <p:graphicFrame>
          <p:nvGraphicFramePr>
            <p:cNvPr id="26638" name="Object 14"/>
            <p:cNvGraphicFramePr>
              <a:graphicFrameLocks noChangeAspect="1"/>
            </p:cNvGraphicFramePr>
            <p:nvPr/>
          </p:nvGraphicFramePr>
          <p:xfrm>
            <a:off x="2383384" y="5491257"/>
            <a:ext cx="490408" cy="134420"/>
          </p:xfrm>
          <a:graphic>
            <a:graphicData uri="http://schemas.openxmlformats.org/presentationml/2006/ole">
              <p:oleObj spid="_x0000_s63615" name="CS ChemDraw Drawing" r:id="rId11" imgW="535021" imgH="136187" progId="ChemDraw.Document.6.0">
                <p:embed/>
              </p:oleObj>
            </a:graphicData>
          </a:graphic>
        </p:graphicFrame>
      </p:grpSp>
      <p:graphicFrame>
        <p:nvGraphicFramePr>
          <p:cNvPr id="63506" name="Object 18"/>
          <p:cNvGraphicFramePr>
            <a:graphicFrameLocks noChangeAspect="1"/>
          </p:cNvGraphicFramePr>
          <p:nvPr/>
        </p:nvGraphicFramePr>
        <p:xfrm>
          <a:off x="3764186" y="1112256"/>
          <a:ext cx="1635125" cy="1856368"/>
        </p:xfrm>
        <a:graphic>
          <a:graphicData uri="http://schemas.openxmlformats.org/presentationml/2006/ole">
            <p:oleObj spid="_x0000_s63616" name="CS ChemDraw Drawing" r:id="rId12" imgW="2252098" imgH="2556900" progId="ChemDraw.Document.6.0">
              <p:embed/>
            </p:oleObj>
          </a:graphicData>
        </a:graphic>
      </p:graphicFrame>
      <p:sp>
        <p:nvSpPr>
          <p:cNvPr id="42" name="Cube 41"/>
          <p:cNvSpPr/>
          <p:nvPr/>
        </p:nvSpPr>
        <p:spPr>
          <a:xfrm>
            <a:off x="6779156" y="1572006"/>
            <a:ext cx="846547" cy="960744"/>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p:cNvSpPr/>
          <p:nvPr/>
        </p:nvSpPr>
        <p:spPr>
          <a:xfrm>
            <a:off x="1669144" y="1585364"/>
            <a:ext cx="846547" cy="960744"/>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419259" y="1004679"/>
            <a:ext cx="1440883" cy="400109"/>
          </a:xfrm>
          <a:prstGeom prst="rect">
            <a:avLst/>
          </a:prstGeom>
          <a:noFill/>
        </p:spPr>
        <p:txBody>
          <a:bodyPr wrap="square" rtlCol="0">
            <a:spAutoFit/>
          </a:bodyPr>
          <a:lstStyle/>
          <a:p>
            <a:pPr algn="ctr"/>
            <a:r>
              <a:rPr lang="en-US" sz="2000" dirty="0" smtClean="0"/>
              <a:t>IR Source</a:t>
            </a:r>
            <a:endParaRPr lang="en-US" sz="2000" dirty="0"/>
          </a:p>
        </p:txBody>
      </p:sp>
      <p:sp>
        <p:nvSpPr>
          <p:cNvPr id="45" name="Oval 44"/>
          <p:cNvSpPr/>
          <p:nvPr/>
        </p:nvSpPr>
        <p:spPr>
          <a:xfrm rot="341964">
            <a:off x="2353246" y="1940192"/>
            <a:ext cx="141721" cy="257923"/>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6" name="TextBox 45"/>
          <p:cNvSpPr txBox="1"/>
          <p:nvPr/>
        </p:nvSpPr>
        <p:spPr>
          <a:xfrm>
            <a:off x="2703544" y="1427530"/>
            <a:ext cx="742140" cy="517936"/>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49" name="TextBox 48"/>
          <p:cNvSpPr txBox="1"/>
          <p:nvPr/>
        </p:nvSpPr>
        <p:spPr>
          <a:xfrm>
            <a:off x="6259938" y="1001412"/>
            <a:ext cx="1957371" cy="400109"/>
          </a:xfrm>
          <a:prstGeom prst="rect">
            <a:avLst/>
          </a:prstGeom>
          <a:noFill/>
        </p:spPr>
        <p:txBody>
          <a:bodyPr wrap="square" rtlCol="0">
            <a:spAutoFit/>
          </a:bodyPr>
          <a:lstStyle/>
          <a:p>
            <a:pPr algn="ctr"/>
            <a:r>
              <a:rPr lang="en-US" sz="2000" dirty="0" smtClean="0"/>
              <a:t>Diode Detector</a:t>
            </a:r>
            <a:endParaRPr lang="en-US" sz="2000" dirty="0"/>
          </a:p>
        </p:txBody>
      </p:sp>
      <p:sp>
        <p:nvSpPr>
          <p:cNvPr id="50" name="Freeform 97"/>
          <p:cNvSpPr>
            <a:spLocks noChangeAspect="1"/>
          </p:cNvSpPr>
          <p:nvPr/>
        </p:nvSpPr>
        <p:spPr bwMode="auto">
          <a:xfrm rot="324265" flipH="1">
            <a:off x="2456236" y="1981117"/>
            <a:ext cx="1143993" cy="21545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51" name="Freeform 97"/>
          <p:cNvSpPr>
            <a:spLocks noChangeAspect="1"/>
          </p:cNvSpPr>
          <p:nvPr/>
        </p:nvSpPr>
        <p:spPr bwMode="auto">
          <a:xfrm rot="324265" flipH="1">
            <a:off x="5531462" y="1981117"/>
            <a:ext cx="1143993" cy="215450"/>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5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Direct Transmission</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Reflection Absorption (RAIRS)</a:t>
            </a:r>
          </a:p>
        </p:txBody>
      </p:sp>
      <p:sp>
        <p:nvSpPr>
          <p:cNvPr id="4" name="TextBox 3"/>
          <p:cNvSpPr txBox="1"/>
          <p:nvPr/>
        </p:nvSpPr>
        <p:spPr>
          <a:xfrm>
            <a:off x="1833103" y="736827"/>
            <a:ext cx="5424044" cy="461665"/>
          </a:xfrm>
          <a:prstGeom prst="rect">
            <a:avLst/>
          </a:prstGeom>
          <a:noFill/>
        </p:spPr>
        <p:txBody>
          <a:bodyPr wrap="square" rtlCol="0">
            <a:spAutoFit/>
          </a:bodyPr>
          <a:lstStyle/>
          <a:p>
            <a:pPr algn="ctr"/>
            <a:r>
              <a:rPr lang="en-US" sz="2400" dirty="0" smtClean="0"/>
              <a:t>AKA: IRRAS, grazing angle IR </a:t>
            </a:r>
            <a:endParaRPr lang="en-US" sz="2400" dirty="0"/>
          </a:p>
        </p:txBody>
      </p:sp>
      <p:sp>
        <p:nvSpPr>
          <p:cNvPr id="5" name="TextBox 4"/>
          <p:cNvSpPr txBox="1"/>
          <p:nvPr/>
        </p:nvSpPr>
        <p:spPr>
          <a:xfrm rot="1276017">
            <a:off x="1057209" y="1489912"/>
            <a:ext cx="1690304" cy="369332"/>
          </a:xfrm>
          <a:prstGeom prst="rect">
            <a:avLst/>
          </a:prstGeom>
          <a:noFill/>
        </p:spPr>
        <p:txBody>
          <a:bodyPr wrap="square" rtlCol="0">
            <a:spAutoFit/>
          </a:bodyPr>
          <a:lstStyle/>
          <a:p>
            <a:r>
              <a:rPr lang="en-US" dirty="0" smtClean="0">
                <a:solidFill>
                  <a:srgbClr val="FF0000"/>
                </a:solidFill>
              </a:rPr>
              <a:t>From IR Source</a:t>
            </a:r>
            <a:endParaRPr lang="en-US" dirty="0">
              <a:solidFill>
                <a:srgbClr val="FF0000"/>
              </a:solidFill>
            </a:endParaRPr>
          </a:p>
        </p:txBody>
      </p:sp>
      <p:sp>
        <p:nvSpPr>
          <p:cNvPr id="6" name="TextBox 5"/>
          <p:cNvSpPr txBox="1"/>
          <p:nvPr/>
        </p:nvSpPr>
        <p:spPr>
          <a:xfrm rot="20330360">
            <a:off x="6622069" y="1636893"/>
            <a:ext cx="1373302" cy="369332"/>
          </a:xfrm>
          <a:prstGeom prst="rect">
            <a:avLst/>
          </a:prstGeom>
          <a:noFill/>
        </p:spPr>
        <p:txBody>
          <a:bodyPr wrap="square" rtlCol="0">
            <a:spAutoFit/>
          </a:bodyPr>
          <a:lstStyle/>
          <a:p>
            <a:r>
              <a:rPr lang="en-US" dirty="0" smtClean="0">
                <a:solidFill>
                  <a:srgbClr val="FF0000"/>
                </a:solidFill>
              </a:rPr>
              <a:t>To Detector</a:t>
            </a:r>
            <a:endParaRPr lang="en-US" dirty="0">
              <a:solidFill>
                <a:srgbClr val="FF0000"/>
              </a:solidFill>
            </a:endParaRPr>
          </a:p>
        </p:txBody>
      </p:sp>
      <p:grpSp>
        <p:nvGrpSpPr>
          <p:cNvPr id="7" name="Group 25"/>
          <p:cNvGrpSpPr/>
          <p:nvPr/>
        </p:nvGrpSpPr>
        <p:grpSpPr>
          <a:xfrm>
            <a:off x="2367545" y="2125351"/>
            <a:ext cx="4452357" cy="1667114"/>
            <a:chOff x="5291182" y="5130507"/>
            <a:chExt cx="3479800" cy="1199173"/>
          </a:xfrm>
        </p:grpSpPr>
        <p:sp>
          <p:nvSpPr>
            <p:cNvPr id="8" name="Cube 7"/>
            <p:cNvSpPr/>
            <p:nvPr/>
          </p:nvSpPr>
          <p:spPr>
            <a:xfrm>
              <a:off x="5291182" y="5694680"/>
              <a:ext cx="3479800" cy="635000"/>
            </a:xfrm>
            <a:prstGeom prst="cube">
              <a:avLst>
                <a:gd name="adj" fmla="val 41074"/>
              </a:avLst>
            </a:prstGeom>
            <a:solidFill>
              <a:schemeClr val="bg1">
                <a:lumMod val="65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21991" y="6011766"/>
              <a:ext cx="1574457" cy="287803"/>
            </a:xfrm>
            <a:prstGeom prst="rect">
              <a:avLst/>
            </a:prstGeom>
          </p:spPr>
          <p:txBody>
            <a:bodyPr wrap="square">
              <a:spAutoFit/>
            </a:bodyPr>
            <a:lstStyle/>
            <a:p>
              <a:r>
                <a:rPr lang="en-US" sz="2000" dirty="0" smtClean="0"/>
                <a:t>Reflective surface</a:t>
              </a:r>
              <a:endParaRPr lang="en-US" sz="2000" dirty="0"/>
            </a:p>
          </p:txBody>
        </p:sp>
        <p:graphicFrame>
          <p:nvGraphicFramePr>
            <p:cNvPr id="10" name="Object 11"/>
            <p:cNvGraphicFramePr>
              <a:graphicFrameLocks noChangeAspect="1"/>
            </p:cNvGraphicFramePr>
            <p:nvPr/>
          </p:nvGraphicFramePr>
          <p:xfrm>
            <a:off x="5826894" y="5130507"/>
            <a:ext cx="2432276" cy="749286"/>
          </p:xfrm>
          <a:graphic>
            <a:graphicData uri="http://schemas.openxmlformats.org/presentationml/2006/ole">
              <p:oleObj spid="_x0000_s88099" name="CS ChemDraw Drawing" r:id="rId3" imgW="1988449" imgH="612090" progId="ChemDraw.Document.6.0">
                <p:embed/>
              </p:oleObj>
            </a:graphicData>
          </a:graphic>
        </p:graphicFrame>
      </p:grpSp>
      <p:graphicFrame>
        <p:nvGraphicFramePr>
          <p:cNvPr id="11" name="Object 13"/>
          <p:cNvGraphicFramePr>
            <a:graphicFrameLocks noChangeAspect="1"/>
          </p:cNvGraphicFramePr>
          <p:nvPr/>
        </p:nvGraphicFramePr>
        <p:xfrm>
          <a:off x="824908" y="1496089"/>
          <a:ext cx="1954183" cy="809233"/>
        </p:xfrm>
        <a:graphic>
          <a:graphicData uri="http://schemas.openxmlformats.org/presentationml/2006/ole">
            <p:oleObj spid="_x0000_s88100" name="CS ChemDraw Drawing" r:id="rId4" imgW="1238560" imgH="513270" progId="ChemDraw.Document.6.0">
              <p:embed/>
            </p:oleObj>
          </a:graphicData>
        </a:graphic>
      </p:graphicFrame>
      <p:graphicFrame>
        <p:nvGraphicFramePr>
          <p:cNvPr id="12" name="Object 14"/>
          <p:cNvGraphicFramePr>
            <a:graphicFrameLocks noChangeAspect="1"/>
          </p:cNvGraphicFramePr>
          <p:nvPr/>
        </p:nvGraphicFramePr>
        <p:xfrm>
          <a:off x="6558166" y="1566719"/>
          <a:ext cx="1969215" cy="824265"/>
        </p:xfrm>
        <a:graphic>
          <a:graphicData uri="http://schemas.openxmlformats.org/presentationml/2006/ole">
            <p:oleObj spid="_x0000_s88101" name="CS ChemDraw Drawing" r:id="rId5" imgW="1251284" imgH="519764" progId="ChemDraw.Document.6.0">
              <p:embed/>
            </p:oleObj>
          </a:graphicData>
        </a:graphic>
      </p:graphicFrame>
      <p:sp>
        <p:nvSpPr>
          <p:cNvPr id="13" name="Content Placeholder 14"/>
          <p:cNvSpPr txBox="1">
            <a:spLocks/>
          </p:cNvSpPr>
          <p:nvPr/>
        </p:nvSpPr>
        <p:spPr>
          <a:xfrm>
            <a:off x="204650" y="4159254"/>
            <a:ext cx="8229600" cy="2401204"/>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0" i="0" u="sng" strike="noStrike" kern="1200" cap="none" spc="0" normalizeH="0" baseline="0" noProof="0" dirty="0" smtClean="0">
                <a:ln>
                  <a:noFill/>
                </a:ln>
                <a:solidFill>
                  <a:schemeClr val="tx1"/>
                </a:solidFill>
                <a:effectLst/>
                <a:uLnTx/>
                <a:uFillTx/>
                <a:latin typeface="+mn-lt"/>
                <a:ea typeface="+mn-ea"/>
                <a:cs typeface="+mn-cs"/>
              </a:rPr>
              <a:t>Requirements</a:t>
            </a:r>
            <a:endParaRPr kumimoji="0" lang="en-US" sz="3200" b="0" i="0" u="sng"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Highly Reflective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Metals, glass, semiconductor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Planar</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Typically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monolayers</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5" name="Content Placeholder 14"/>
          <p:cNvSpPr txBox="1">
            <a:spLocks/>
          </p:cNvSpPr>
          <p:nvPr/>
        </p:nvSpPr>
        <p:spPr>
          <a:xfrm>
            <a:off x="4769382" y="4159261"/>
            <a:ext cx="8229600" cy="211091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0" i="0" u="sng" strike="noStrike" kern="1200" cap="none" spc="0" normalizeH="0" baseline="0" noProof="0" dirty="0" smtClean="0">
                <a:ln>
                  <a:noFill/>
                </a:ln>
                <a:solidFill>
                  <a:schemeClr val="tx1"/>
                </a:solidFill>
                <a:effectLst/>
                <a:uLnTx/>
                <a:uFillTx/>
                <a:latin typeface="+mn-lt"/>
                <a:ea typeface="+mn-ea"/>
                <a:cs typeface="+mn-cs"/>
              </a:rPr>
              <a:t>Disadvantages</a:t>
            </a:r>
            <a:endParaRPr kumimoji="0" lang="en-US" sz="3200" b="0" i="0" u="sng"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Weak Signal (&lt;2% </a:t>
            </a:r>
            <a:r>
              <a:rPr kumimoji="0" lang="en-US" sz="2400" b="0" i="0" u="none" strike="noStrike" kern="1200" cap="none" spc="0" normalizeH="0" baseline="0" noProof="0" dirty="0" smtClean="0">
                <a:ln>
                  <a:noFill/>
                </a:ln>
                <a:solidFill>
                  <a:schemeClr val="tx1"/>
                </a:solidFill>
                <a:effectLst/>
                <a:uLnTx/>
                <a:uFillTx/>
                <a:latin typeface="Symbol" pitchFamily="18" charset="2"/>
                <a:ea typeface="+mn-ea"/>
                <a:cs typeface="+mn-cs"/>
              </a:rPr>
              <a:t>D</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No solvent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Accessory </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1" name="Picture 9"/>
          <p:cNvPicPr>
            <a:picLocks noChangeAspect="1" noChangeArrowheads="1"/>
          </p:cNvPicPr>
          <p:nvPr/>
        </p:nvPicPr>
        <p:blipFill>
          <a:blip r:embed="rId2" cstate="print"/>
          <a:srcRect/>
          <a:stretch>
            <a:fillRect/>
          </a:stretch>
        </p:blipFill>
        <p:spPr bwMode="auto">
          <a:xfrm>
            <a:off x="29028" y="884917"/>
            <a:ext cx="3739693" cy="2830740"/>
          </a:xfrm>
          <a:prstGeom prst="rect">
            <a:avLst/>
          </a:prstGeom>
          <a:noFill/>
          <a:ln w="9525">
            <a:noFill/>
            <a:miter lim="800000"/>
            <a:headEnd/>
            <a:tailEnd/>
          </a:ln>
        </p:spPr>
      </p:pic>
      <p:sp>
        <p:nvSpPr>
          <p:cNvPr id="17" name="TextBox 16"/>
          <p:cNvSpPr txBox="1"/>
          <p:nvPr/>
        </p:nvSpPr>
        <p:spPr>
          <a:xfrm>
            <a:off x="21787" y="3716318"/>
            <a:ext cx="3737429" cy="461665"/>
          </a:xfrm>
          <a:prstGeom prst="rect">
            <a:avLst/>
          </a:prstGeom>
          <a:noFill/>
        </p:spPr>
        <p:txBody>
          <a:bodyPr wrap="square" rtlCol="0">
            <a:spAutoFit/>
          </a:bodyPr>
          <a:lstStyle/>
          <a:p>
            <a:pPr algn="ctr"/>
            <a:r>
              <a:rPr lang="en-US" sz="2400" dirty="0" smtClean="0"/>
              <a:t>Seagull (Harrick Scientific)</a:t>
            </a:r>
            <a:endParaRPr lang="en-US" sz="2400" dirty="0"/>
          </a:p>
        </p:txBody>
      </p:sp>
      <p:pic>
        <p:nvPicPr>
          <p:cNvPr id="28682" name="Picture 10"/>
          <p:cNvPicPr>
            <a:picLocks noChangeAspect="1" noChangeArrowheads="1"/>
          </p:cNvPicPr>
          <p:nvPr/>
        </p:nvPicPr>
        <p:blipFill>
          <a:blip r:embed="rId3" cstate="print"/>
          <a:srcRect/>
          <a:stretch>
            <a:fillRect/>
          </a:stretch>
        </p:blipFill>
        <p:spPr bwMode="auto">
          <a:xfrm>
            <a:off x="3897313" y="2093282"/>
            <a:ext cx="4970915" cy="4662162"/>
          </a:xfrm>
          <a:prstGeom prst="rect">
            <a:avLst/>
          </a:prstGeom>
          <a:noFill/>
          <a:ln w="9525">
            <a:noFill/>
            <a:miter lim="800000"/>
            <a:headEnd/>
            <a:tailEnd/>
          </a:ln>
        </p:spPr>
      </p:pic>
      <p:sp>
        <p:nvSpPr>
          <p:cNvPr id="20"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Reflection Absorption (RAIRS)</a:t>
            </a:r>
          </a:p>
        </p:txBody>
      </p:sp>
      <p:sp>
        <p:nvSpPr>
          <p:cNvPr id="25" name="Line 7"/>
          <p:cNvSpPr>
            <a:spLocks noChangeShapeType="1"/>
          </p:cNvSpPr>
          <p:nvPr/>
        </p:nvSpPr>
        <p:spPr bwMode="auto">
          <a:xfrm flipV="1">
            <a:off x="5486398" y="4412342"/>
            <a:ext cx="1277257" cy="1451429"/>
          </a:xfrm>
          <a:prstGeom prst="line">
            <a:avLst/>
          </a:prstGeom>
          <a:noFill/>
          <a:ln w="28575">
            <a:solidFill>
              <a:srgbClr val="FF0000"/>
            </a:solidFill>
            <a:round/>
            <a:headEnd type="none" w="med" len="med"/>
            <a:tailEnd type="arrow" w="med" len="med"/>
          </a:ln>
          <a:effectLst/>
        </p:spPr>
        <p:txBody>
          <a:bodyPr wrap="none" anchor="ctr"/>
          <a:lstStyle/>
          <a:p>
            <a:endParaRPr lang="en-US"/>
          </a:p>
        </p:txBody>
      </p:sp>
      <p:sp>
        <p:nvSpPr>
          <p:cNvPr id="26" name="TextBox 25"/>
          <p:cNvSpPr txBox="1"/>
          <p:nvPr/>
        </p:nvSpPr>
        <p:spPr>
          <a:xfrm>
            <a:off x="4165616" y="5770090"/>
            <a:ext cx="1756213" cy="461665"/>
          </a:xfrm>
          <a:prstGeom prst="rect">
            <a:avLst/>
          </a:prstGeom>
          <a:noFill/>
        </p:spPr>
        <p:txBody>
          <a:bodyPr wrap="square" rtlCol="0">
            <a:spAutoFit/>
          </a:bodyPr>
          <a:lstStyle/>
          <a:p>
            <a:pPr algn="ctr"/>
            <a:r>
              <a:rPr lang="en-US" sz="2400" b="1" dirty="0" smtClean="0">
                <a:solidFill>
                  <a:srgbClr val="FF0000"/>
                </a:solidFill>
              </a:rPr>
              <a:t>Sample</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Modulation-RAIRS</a:t>
            </a:r>
            <a:endParaRPr lang="en-US" sz="3200" b="1" u="sng" dirty="0">
              <a:solidFill>
                <a:schemeClr val="tx2"/>
              </a:solidFill>
            </a:endParaRPr>
          </a:p>
        </p:txBody>
      </p:sp>
      <p:grpSp>
        <p:nvGrpSpPr>
          <p:cNvPr id="27" name="Group 26"/>
          <p:cNvGrpSpPr/>
          <p:nvPr/>
        </p:nvGrpSpPr>
        <p:grpSpPr>
          <a:xfrm>
            <a:off x="2345821" y="2064181"/>
            <a:ext cx="4452357" cy="2062111"/>
            <a:chOff x="2345821" y="1556191"/>
            <a:chExt cx="4452357" cy="2062111"/>
          </a:xfrm>
        </p:grpSpPr>
        <p:grpSp>
          <p:nvGrpSpPr>
            <p:cNvPr id="18" name="Group 25"/>
            <p:cNvGrpSpPr/>
            <p:nvPr/>
          </p:nvGrpSpPr>
          <p:grpSpPr>
            <a:xfrm>
              <a:off x="2345821" y="2735512"/>
              <a:ext cx="4452357" cy="882790"/>
              <a:chOff x="5291182" y="5694680"/>
              <a:chExt cx="3479800" cy="635000"/>
            </a:xfrm>
          </p:grpSpPr>
          <p:sp>
            <p:nvSpPr>
              <p:cNvPr id="19" name="Cube 18"/>
              <p:cNvSpPr/>
              <p:nvPr/>
            </p:nvSpPr>
            <p:spPr>
              <a:xfrm>
                <a:off x="5291182" y="5694680"/>
                <a:ext cx="3479800" cy="635000"/>
              </a:xfrm>
              <a:prstGeom prst="cube">
                <a:avLst>
                  <a:gd name="adj" fmla="val 41074"/>
                </a:avLst>
              </a:prstGeom>
              <a:solidFill>
                <a:schemeClr val="bg1">
                  <a:lumMod val="65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21991" y="6011766"/>
                <a:ext cx="1574457" cy="287803"/>
              </a:xfrm>
              <a:prstGeom prst="rect">
                <a:avLst/>
              </a:prstGeom>
            </p:spPr>
            <p:txBody>
              <a:bodyPr wrap="square">
                <a:spAutoFit/>
              </a:bodyPr>
              <a:lstStyle/>
              <a:p>
                <a:r>
                  <a:rPr lang="en-US" sz="2000" dirty="0" smtClean="0"/>
                  <a:t>Reflective surface</a:t>
                </a:r>
                <a:endParaRPr lang="en-US" sz="2000" dirty="0"/>
              </a:p>
            </p:txBody>
          </p:sp>
        </p:grpSp>
        <p:graphicFrame>
          <p:nvGraphicFramePr>
            <p:cNvPr id="13" name="Object 12"/>
            <p:cNvGraphicFramePr>
              <a:graphicFrameLocks noChangeAspect="1"/>
            </p:cNvGraphicFramePr>
            <p:nvPr>
              <p:extLst>
                <p:ext uri="{D42A27DB-BD31-4B8C-83A1-F6EECF244321}">
                  <p14:modId xmlns:p14="http://schemas.microsoft.com/office/powerpoint/2010/main" xmlns="" val="3921430179"/>
                </p:ext>
              </p:extLst>
            </p:nvPr>
          </p:nvGraphicFramePr>
          <p:xfrm>
            <a:off x="4773387" y="1915455"/>
            <a:ext cx="1449730" cy="921650"/>
          </p:xfrm>
          <a:graphic>
            <a:graphicData uri="http://schemas.openxmlformats.org/presentationml/2006/ole">
              <p:oleObj spid="_x0000_s89124" name="CS ChemDraw Drawing" r:id="rId3" imgW="1145406" imgH="741145" progId="ChemDraw.Document.6.0">
                <p:embed/>
              </p:oleObj>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xmlns="" val="1643205966"/>
                </p:ext>
              </p:extLst>
            </p:nvPr>
          </p:nvGraphicFramePr>
          <p:xfrm>
            <a:off x="2345821" y="1556191"/>
            <a:ext cx="1952901" cy="1384966"/>
          </p:xfrm>
          <a:graphic>
            <a:graphicData uri="http://schemas.openxmlformats.org/presentationml/2006/ole">
              <p:oleObj spid="_x0000_s89125" name="CS ChemDraw Drawing" r:id="rId4" imgW="1130236" imgH="821070" progId="ChemDraw.Document.6.0">
                <p:embed/>
              </p:oleObj>
            </a:graphicData>
          </a:graphic>
        </p:graphicFrame>
      </p:grpSp>
      <p:sp>
        <p:nvSpPr>
          <p:cNvPr id="22" name="Rectangle 21"/>
          <p:cNvSpPr/>
          <p:nvPr/>
        </p:nvSpPr>
        <p:spPr>
          <a:xfrm>
            <a:off x="1516739" y="4457569"/>
            <a:ext cx="7104743" cy="1384995"/>
          </a:xfrm>
          <a:prstGeom prst="rect">
            <a:avLst/>
          </a:prstGeom>
        </p:spPr>
        <p:txBody>
          <a:bodyPr wrap="square">
            <a:spAutoFit/>
          </a:bodyPr>
          <a:lstStyle/>
          <a:p>
            <a:pPr marL="914400" lvl="1" indent="-514350">
              <a:buNone/>
            </a:pPr>
            <a:r>
              <a:rPr lang="en-US" sz="2800" dirty="0" smtClean="0"/>
              <a:t>S-polarized </a:t>
            </a:r>
            <a:r>
              <a:rPr lang="en-US" sz="2800" dirty="0"/>
              <a:t>light phase shifts by 180°</a:t>
            </a:r>
          </a:p>
          <a:p>
            <a:pPr marL="914400" lvl="1" indent="-514350">
              <a:buNone/>
            </a:pPr>
            <a:r>
              <a:rPr lang="en-US" sz="2800" dirty="0" smtClean="0"/>
              <a:t>P-polarized </a:t>
            </a:r>
            <a:r>
              <a:rPr lang="en-US" sz="2800" dirty="0"/>
              <a:t>light phase shifts by </a:t>
            </a:r>
            <a:r>
              <a:rPr lang="en-US" sz="2800" dirty="0" smtClean="0"/>
              <a:t>90</a:t>
            </a:r>
            <a:r>
              <a:rPr lang="en-US" sz="2800" dirty="0"/>
              <a:t>°</a:t>
            </a:r>
          </a:p>
          <a:p>
            <a:pPr marL="914400" lvl="1" indent="-514350">
              <a:buNone/>
            </a:pPr>
            <a:r>
              <a:rPr lang="en-US" sz="2800" dirty="0"/>
              <a:t>	</a:t>
            </a:r>
            <a:r>
              <a:rPr lang="en-US" sz="2400" dirty="0"/>
              <a:t>(at 80° incident </a:t>
            </a:r>
            <a:r>
              <a:rPr lang="en-US" sz="2400" dirty="0" smtClean="0"/>
              <a:t>angle)</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Modulation-RAIRS</a:t>
            </a:r>
            <a:endParaRPr lang="en-US" sz="3200" b="1" u="sng" dirty="0">
              <a:solidFill>
                <a:schemeClr val="tx2"/>
              </a:solidFill>
            </a:endParaRPr>
          </a:p>
        </p:txBody>
      </p:sp>
      <p:grpSp>
        <p:nvGrpSpPr>
          <p:cNvPr id="18" name="Group 25"/>
          <p:cNvGrpSpPr/>
          <p:nvPr/>
        </p:nvGrpSpPr>
        <p:grpSpPr>
          <a:xfrm>
            <a:off x="2345821" y="3243502"/>
            <a:ext cx="4452357" cy="882790"/>
            <a:chOff x="5291182" y="5694680"/>
            <a:chExt cx="3479800" cy="635000"/>
          </a:xfrm>
        </p:grpSpPr>
        <p:sp>
          <p:nvSpPr>
            <p:cNvPr id="19" name="Cube 18"/>
            <p:cNvSpPr/>
            <p:nvPr/>
          </p:nvSpPr>
          <p:spPr>
            <a:xfrm>
              <a:off x="5291182" y="5694680"/>
              <a:ext cx="3479800" cy="635000"/>
            </a:xfrm>
            <a:prstGeom prst="cube">
              <a:avLst>
                <a:gd name="adj" fmla="val 41074"/>
              </a:avLst>
            </a:prstGeom>
            <a:solidFill>
              <a:schemeClr val="bg1">
                <a:lumMod val="65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21991" y="6011766"/>
              <a:ext cx="1574457" cy="287803"/>
            </a:xfrm>
            <a:prstGeom prst="rect">
              <a:avLst/>
            </a:prstGeom>
          </p:spPr>
          <p:txBody>
            <a:bodyPr wrap="square">
              <a:spAutoFit/>
            </a:bodyPr>
            <a:lstStyle/>
            <a:p>
              <a:r>
                <a:rPr lang="en-US" sz="2000" dirty="0" smtClean="0"/>
                <a:t>Reflective surface</a:t>
              </a:r>
              <a:endParaRPr lang="en-US" sz="2000" dirty="0"/>
            </a:p>
          </p:txBody>
        </p:sp>
      </p:grpSp>
      <p:sp>
        <p:nvSpPr>
          <p:cNvPr id="22" name="Rectangle 21"/>
          <p:cNvSpPr/>
          <p:nvPr/>
        </p:nvSpPr>
        <p:spPr>
          <a:xfrm>
            <a:off x="791039" y="4457569"/>
            <a:ext cx="7511125" cy="1692771"/>
          </a:xfrm>
          <a:prstGeom prst="rect">
            <a:avLst/>
          </a:prstGeom>
        </p:spPr>
        <p:txBody>
          <a:bodyPr wrap="square">
            <a:spAutoFit/>
          </a:bodyPr>
          <a:lstStyle/>
          <a:p>
            <a:pPr marL="914400" lvl="1" indent="-514350">
              <a:buNone/>
            </a:pPr>
            <a:r>
              <a:rPr lang="en-US" sz="2800" dirty="0" smtClean="0"/>
              <a:t>S-polarized (180° shift) is destructive</a:t>
            </a:r>
          </a:p>
          <a:p>
            <a:pPr marL="914400" lvl="1" indent="-514350">
              <a:buNone/>
            </a:pPr>
            <a:r>
              <a:rPr lang="en-US" sz="2400" dirty="0"/>
              <a:t>	</a:t>
            </a:r>
            <a:r>
              <a:rPr lang="en-US" sz="2400" dirty="0" smtClean="0"/>
              <a:t>-does not contain information about the interface</a:t>
            </a:r>
            <a:endParaRPr lang="en-US" sz="2400" dirty="0"/>
          </a:p>
          <a:p>
            <a:pPr marL="914400" lvl="1" indent="-514350"/>
            <a:r>
              <a:rPr lang="en-US" sz="2800" dirty="0" smtClean="0"/>
              <a:t>P-polarized (90° shift</a:t>
            </a:r>
            <a:r>
              <a:rPr lang="en-US" sz="2800" dirty="0"/>
              <a:t>) is </a:t>
            </a:r>
            <a:r>
              <a:rPr lang="en-US" sz="2800" dirty="0" smtClean="0"/>
              <a:t>non-destructive</a:t>
            </a:r>
          </a:p>
          <a:p>
            <a:pPr marL="914400" lvl="1" indent="-514350"/>
            <a:r>
              <a:rPr lang="en-US" sz="2400" dirty="0">
                <a:solidFill>
                  <a:prstClr val="black"/>
                </a:solidFill>
              </a:rPr>
              <a:t>	-does </a:t>
            </a:r>
            <a:r>
              <a:rPr lang="en-US" sz="2400" dirty="0" smtClean="0">
                <a:solidFill>
                  <a:prstClr val="black"/>
                </a:solidFill>
              </a:rPr>
              <a:t>contain </a:t>
            </a:r>
            <a:r>
              <a:rPr lang="en-US" sz="2400" dirty="0"/>
              <a:t>information </a:t>
            </a:r>
            <a:r>
              <a:rPr lang="en-US" sz="2400" dirty="0" smtClean="0">
                <a:solidFill>
                  <a:prstClr val="black"/>
                </a:solidFill>
              </a:rPr>
              <a:t>about </a:t>
            </a:r>
            <a:r>
              <a:rPr lang="en-US" sz="2400" dirty="0">
                <a:solidFill>
                  <a:prstClr val="black"/>
                </a:solidFill>
              </a:rPr>
              <a:t>the </a:t>
            </a:r>
            <a:r>
              <a:rPr lang="en-US" sz="2400" dirty="0" smtClean="0">
                <a:solidFill>
                  <a:prstClr val="black"/>
                </a:solidFill>
              </a:rPr>
              <a:t>interface</a:t>
            </a:r>
            <a:endParaRPr lang="en-US" sz="2800"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xmlns="" val="339811809"/>
              </p:ext>
            </p:extLst>
          </p:nvPr>
        </p:nvGraphicFramePr>
        <p:xfrm>
          <a:off x="3016250" y="2469696"/>
          <a:ext cx="3111500" cy="1042988"/>
        </p:xfrm>
        <a:graphic>
          <a:graphicData uri="http://schemas.openxmlformats.org/presentationml/2006/ole">
            <p:oleObj spid="_x0000_s91178" name="CS ChemDraw Drawing" r:id="rId3" imgW="1988449" imgH="612090" progId="ChemDraw.Document.6.0">
              <p:embed/>
            </p:oleObj>
          </a:graphicData>
        </a:graphic>
      </p:graphicFrame>
      <p:grpSp>
        <p:nvGrpSpPr>
          <p:cNvPr id="24" name="Group 23"/>
          <p:cNvGrpSpPr/>
          <p:nvPr/>
        </p:nvGrpSpPr>
        <p:grpSpPr>
          <a:xfrm>
            <a:off x="1142092" y="1554849"/>
            <a:ext cx="1888621" cy="1401483"/>
            <a:chOff x="1142092" y="1554849"/>
            <a:chExt cx="1888621" cy="1401483"/>
          </a:xfrm>
        </p:grpSpPr>
        <p:graphicFrame>
          <p:nvGraphicFramePr>
            <p:cNvPr id="25" name="Object 24"/>
            <p:cNvGraphicFramePr>
              <a:graphicFrameLocks noChangeAspect="1"/>
            </p:cNvGraphicFramePr>
            <p:nvPr>
              <p:extLst>
                <p:ext uri="{D42A27DB-BD31-4B8C-83A1-F6EECF244321}">
                  <p14:modId xmlns:p14="http://schemas.microsoft.com/office/powerpoint/2010/main" xmlns="" val="3215481700"/>
                </p:ext>
              </p:extLst>
            </p:nvPr>
          </p:nvGraphicFramePr>
          <p:xfrm>
            <a:off x="1142092" y="1698914"/>
            <a:ext cx="1888621" cy="1257418"/>
          </p:xfrm>
          <a:graphic>
            <a:graphicData uri="http://schemas.openxmlformats.org/presentationml/2006/ole">
              <p:oleObj spid="_x0000_s91179" name="CS ChemDraw Drawing" r:id="rId4" imgW="1603440" imgH="1068120" progId="ChemDraw.Document.6.0">
                <p:embed/>
              </p:oleObj>
            </a:graphicData>
          </a:graphic>
        </p:graphicFrame>
        <p:sp>
          <p:nvSpPr>
            <p:cNvPr id="26" name="TextBox 25"/>
            <p:cNvSpPr txBox="1"/>
            <p:nvPr/>
          </p:nvSpPr>
          <p:spPr>
            <a:xfrm>
              <a:off x="1993445" y="2464926"/>
              <a:ext cx="580572" cy="461665"/>
            </a:xfrm>
            <a:prstGeom prst="rect">
              <a:avLst/>
            </a:prstGeom>
            <a:noFill/>
          </p:spPr>
          <p:txBody>
            <a:bodyPr wrap="square" rtlCol="0">
              <a:spAutoFit/>
            </a:bodyPr>
            <a:lstStyle/>
            <a:p>
              <a:r>
                <a:rPr lang="en-US" sz="2400" dirty="0" smtClean="0"/>
                <a:t>s</a:t>
              </a:r>
              <a:endParaRPr lang="en-US" sz="2400" baseline="-25000" dirty="0"/>
            </a:p>
          </p:txBody>
        </p:sp>
        <p:sp>
          <p:nvSpPr>
            <p:cNvPr id="28" name="TextBox 27"/>
            <p:cNvSpPr txBox="1"/>
            <p:nvPr/>
          </p:nvSpPr>
          <p:spPr>
            <a:xfrm>
              <a:off x="1826984" y="1554849"/>
              <a:ext cx="580572" cy="461665"/>
            </a:xfrm>
            <a:prstGeom prst="rect">
              <a:avLst/>
            </a:prstGeom>
            <a:noFill/>
          </p:spPr>
          <p:txBody>
            <a:bodyPr wrap="square" rtlCol="0">
              <a:spAutoFit/>
            </a:bodyPr>
            <a:lstStyle/>
            <a:p>
              <a:r>
                <a:rPr lang="en-US" sz="2400" dirty="0" smtClean="0"/>
                <a:t>p</a:t>
              </a:r>
              <a:endParaRPr lang="en-US" sz="2400" baseline="-25000" dirty="0"/>
            </a:p>
          </p:txBody>
        </p:sp>
      </p:grpSp>
      <p:grpSp>
        <p:nvGrpSpPr>
          <p:cNvPr id="29" name="Group 28"/>
          <p:cNvGrpSpPr/>
          <p:nvPr/>
        </p:nvGrpSpPr>
        <p:grpSpPr>
          <a:xfrm>
            <a:off x="6203998" y="1771167"/>
            <a:ext cx="1869571" cy="1259299"/>
            <a:chOff x="6452531" y="1392740"/>
            <a:chExt cx="1869571" cy="1259299"/>
          </a:xfrm>
        </p:grpSpPr>
        <p:sp>
          <p:nvSpPr>
            <p:cNvPr id="30" name="TextBox 29"/>
            <p:cNvSpPr txBox="1"/>
            <p:nvPr/>
          </p:nvSpPr>
          <p:spPr>
            <a:xfrm>
              <a:off x="7068456" y="1392740"/>
              <a:ext cx="580572" cy="461665"/>
            </a:xfrm>
            <a:prstGeom prst="rect">
              <a:avLst/>
            </a:prstGeom>
            <a:noFill/>
          </p:spPr>
          <p:txBody>
            <a:bodyPr wrap="square" rtlCol="0">
              <a:spAutoFit/>
            </a:bodyPr>
            <a:lstStyle/>
            <a:p>
              <a:r>
                <a:rPr lang="en-US" sz="2400" dirty="0" smtClean="0"/>
                <a:t>p</a:t>
              </a:r>
              <a:endParaRPr lang="en-US" sz="2400" baseline="-25000" dirty="0"/>
            </a:p>
          </p:txBody>
        </p:sp>
        <p:graphicFrame>
          <p:nvGraphicFramePr>
            <p:cNvPr id="31" name="Object 30"/>
            <p:cNvGraphicFramePr>
              <a:graphicFrameLocks noChangeAspect="1"/>
            </p:cNvGraphicFramePr>
            <p:nvPr>
              <p:extLst>
                <p:ext uri="{D42A27DB-BD31-4B8C-83A1-F6EECF244321}">
                  <p14:modId xmlns:p14="http://schemas.microsoft.com/office/powerpoint/2010/main" xmlns="" val="2630076600"/>
                </p:ext>
              </p:extLst>
            </p:nvPr>
          </p:nvGraphicFramePr>
          <p:xfrm>
            <a:off x="6452531" y="1579645"/>
            <a:ext cx="1869571" cy="1072394"/>
          </p:xfrm>
          <a:graphic>
            <a:graphicData uri="http://schemas.openxmlformats.org/presentationml/2006/ole">
              <p:oleObj spid="_x0000_s91180" name="CS ChemDraw Drawing" r:id="rId5" imgW="1667520" imgH="956880" progId="ChemDraw.Document.6.0">
                <p:embed/>
              </p:oleObj>
            </a:graphicData>
          </a:graphic>
        </p:graphicFrame>
        <p:sp>
          <p:nvSpPr>
            <p:cNvPr id="32" name="TextBox 31"/>
            <p:cNvSpPr txBox="1"/>
            <p:nvPr/>
          </p:nvSpPr>
          <p:spPr>
            <a:xfrm>
              <a:off x="7463970" y="2008096"/>
              <a:ext cx="580572" cy="461665"/>
            </a:xfrm>
            <a:prstGeom prst="rect">
              <a:avLst/>
            </a:prstGeom>
            <a:noFill/>
          </p:spPr>
          <p:txBody>
            <a:bodyPr wrap="square" rtlCol="0">
              <a:spAutoFit/>
            </a:bodyPr>
            <a:lstStyle/>
            <a:p>
              <a:r>
                <a:rPr lang="en-US" sz="2400" dirty="0"/>
                <a:t>s</a:t>
              </a:r>
              <a:endParaRPr lang="en-US" sz="2400" baseline="-25000" dirty="0"/>
            </a:p>
          </p:txBody>
        </p:sp>
      </p:grpSp>
    </p:spTree>
    <p:extLst>
      <p:ext uri="{BB962C8B-B14F-4D97-AF65-F5344CB8AC3E}">
        <p14:creationId xmlns:p14="http://schemas.microsoft.com/office/powerpoint/2010/main" xmlns="" val="3359634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Modulation-RAIRS</a:t>
            </a:r>
            <a:endParaRPr lang="en-US" sz="3200" b="1" u="sng" dirty="0">
              <a:solidFill>
                <a:schemeClr val="tx2"/>
              </a:solidFill>
            </a:endParaRPr>
          </a:p>
        </p:txBody>
      </p:sp>
      <p:grpSp>
        <p:nvGrpSpPr>
          <p:cNvPr id="18" name="Group 25"/>
          <p:cNvGrpSpPr/>
          <p:nvPr/>
        </p:nvGrpSpPr>
        <p:grpSpPr>
          <a:xfrm>
            <a:off x="2345821" y="3243502"/>
            <a:ext cx="4452357" cy="882790"/>
            <a:chOff x="5291182" y="5694680"/>
            <a:chExt cx="3479800" cy="635000"/>
          </a:xfrm>
        </p:grpSpPr>
        <p:sp>
          <p:nvSpPr>
            <p:cNvPr id="19" name="Cube 18"/>
            <p:cNvSpPr/>
            <p:nvPr/>
          </p:nvSpPr>
          <p:spPr>
            <a:xfrm>
              <a:off x="5291182" y="5694680"/>
              <a:ext cx="3479800" cy="635000"/>
            </a:xfrm>
            <a:prstGeom prst="cube">
              <a:avLst>
                <a:gd name="adj" fmla="val 41074"/>
              </a:avLst>
            </a:prstGeom>
            <a:solidFill>
              <a:schemeClr val="bg1">
                <a:lumMod val="65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21991" y="6011766"/>
              <a:ext cx="1574457" cy="287803"/>
            </a:xfrm>
            <a:prstGeom prst="rect">
              <a:avLst/>
            </a:prstGeom>
          </p:spPr>
          <p:txBody>
            <a:bodyPr wrap="square">
              <a:spAutoFit/>
            </a:bodyPr>
            <a:lstStyle/>
            <a:p>
              <a:r>
                <a:rPr lang="en-US" sz="2000" dirty="0" smtClean="0"/>
                <a:t>Reflective surface</a:t>
              </a:r>
              <a:endParaRPr lang="en-US" sz="2000" dirty="0"/>
            </a:p>
          </p:txBody>
        </p:sp>
      </p:grpSp>
      <p:graphicFrame>
        <p:nvGraphicFramePr>
          <p:cNvPr id="2" name="Object 1"/>
          <p:cNvGraphicFramePr>
            <a:graphicFrameLocks noChangeAspect="1"/>
          </p:cNvGraphicFramePr>
          <p:nvPr>
            <p:extLst>
              <p:ext uri="{D42A27DB-BD31-4B8C-83A1-F6EECF244321}">
                <p14:modId xmlns:p14="http://schemas.microsoft.com/office/powerpoint/2010/main" xmlns="" val="2562939458"/>
              </p:ext>
            </p:extLst>
          </p:nvPr>
        </p:nvGraphicFramePr>
        <p:xfrm>
          <a:off x="3016250" y="2469696"/>
          <a:ext cx="3111500" cy="1042988"/>
        </p:xfrm>
        <a:graphic>
          <a:graphicData uri="http://schemas.openxmlformats.org/presentationml/2006/ole">
            <p:oleObj spid="_x0000_s92195" name="CS ChemDraw Drawing" r:id="rId3" imgW="1988449" imgH="612090" progId="ChemDraw.Document.6.0">
              <p:embed/>
            </p:oleObj>
          </a:graphicData>
        </a:graphic>
      </p:graphicFrame>
      <p:grpSp>
        <p:nvGrpSpPr>
          <p:cNvPr id="10" name="Group 9"/>
          <p:cNvGrpSpPr/>
          <p:nvPr/>
        </p:nvGrpSpPr>
        <p:grpSpPr>
          <a:xfrm>
            <a:off x="1142092" y="1554849"/>
            <a:ext cx="1888621" cy="1401483"/>
            <a:chOff x="1142092" y="1554849"/>
            <a:chExt cx="1888621" cy="1401483"/>
          </a:xfrm>
        </p:grpSpPr>
        <p:graphicFrame>
          <p:nvGraphicFramePr>
            <p:cNvPr id="6" name="Object 5"/>
            <p:cNvGraphicFramePr>
              <a:graphicFrameLocks noChangeAspect="1"/>
            </p:cNvGraphicFramePr>
            <p:nvPr>
              <p:extLst>
                <p:ext uri="{D42A27DB-BD31-4B8C-83A1-F6EECF244321}">
                  <p14:modId xmlns:p14="http://schemas.microsoft.com/office/powerpoint/2010/main" xmlns="" val="4112539508"/>
                </p:ext>
              </p:extLst>
            </p:nvPr>
          </p:nvGraphicFramePr>
          <p:xfrm>
            <a:off x="1142092" y="1698914"/>
            <a:ext cx="1888621" cy="1257418"/>
          </p:xfrm>
          <a:graphic>
            <a:graphicData uri="http://schemas.openxmlformats.org/presentationml/2006/ole">
              <p:oleObj spid="_x0000_s92196" name="CS ChemDraw Drawing" r:id="rId4" imgW="1603440" imgH="1068120" progId="ChemDraw.Document.6.0">
                <p:embed/>
              </p:oleObj>
            </a:graphicData>
          </a:graphic>
        </p:graphicFrame>
        <p:sp>
          <p:nvSpPr>
            <p:cNvPr id="14" name="TextBox 13"/>
            <p:cNvSpPr txBox="1"/>
            <p:nvPr/>
          </p:nvSpPr>
          <p:spPr>
            <a:xfrm>
              <a:off x="1993445" y="2464926"/>
              <a:ext cx="580572" cy="461665"/>
            </a:xfrm>
            <a:prstGeom prst="rect">
              <a:avLst/>
            </a:prstGeom>
            <a:noFill/>
          </p:spPr>
          <p:txBody>
            <a:bodyPr wrap="square" rtlCol="0">
              <a:spAutoFit/>
            </a:bodyPr>
            <a:lstStyle/>
            <a:p>
              <a:r>
                <a:rPr lang="en-US" sz="2400" dirty="0" smtClean="0"/>
                <a:t>s</a:t>
              </a:r>
              <a:endParaRPr lang="en-US" sz="2400" baseline="-25000" dirty="0"/>
            </a:p>
          </p:txBody>
        </p:sp>
        <p:sp>
          <p:nvSpPr>
            <p:cNvPr id="21" name="TextBox 20"/>
            <p:cNvSpPr txBox="1"/>
            <p:nvPr/>
          </p:nvSpPr>
          <p:spPr>
            <a:xfrm>
              <a:off x="1826984" y="1554849"/>
              <a:ext cx="580572" cy="461665"/>
            </a:xfrm>
            <a:prstGeom prst="rect">
              <a:avLst/>
            </a:prstGeom>
            <a:noFill/>
          </p:spPr>
          <p:txBody>
            <a:bodyPr wrap="square" rtlCol="0">
              <a:spAutoFit/>
            </a:bodyPr>
            <a:lstStyle/>
            <a:p>
              <a:r>
                <a:rPr lang="en-US" sz="2400" dirty="0" smtClean="0"/>
                <a:t>p</a:t>
              </a:r>
              <a:endParaRPr lang="en-US" sz="2400" baseline="-25000" dirty="0"/>
            </a:p>
          </p:txBody>
        </p:sp>
      </p:grpSp>
      <p:grpSp>
        <p:nvGrpSpPr>
          <p:cNvPr id="9" name="Group 8"/>
          <p:cNvGrpSpPr/>
          <p:nvPr/>
        </p:nvGrpSpPr>
        <p:grpSpPr>
          <a:xfrm>
            <a:off x="6203998" y="1771167"/>
            <a:ext cx="1869571" cy="1259299"/>
            <a:chOff x="6452531" y="1392740"/>
            <a:chExt cx="1869571" cy="1259299"/>
          </a:xfrm>
        </p:grpSpPr>
        <p:sp>
          <p:nvSpPr>
            <p:cNvPr id="15" name="TextBox 14"/>
            <p:cNvSpPr txBox="1"/>
            <p:nvPr/>
          </p:nvSpPr>
          <p:spPr>
            <a:xfrm>
              <a:off x="7068456" y="1392740"/>
              <a:ext cx="580572" cy="461665"/>
            </a:xfrm>
            <a:prstGeom prst="rect">
              <a:avLst/>
            </a:prstGeom>
            <a:noFill/>
          </p:spPr>
          <p:txBody>
            <a:bodyPr wrap="square" rtlCol="0">
              <a:spAutoFit/>
            </a:bodyPr>
            <a:lstStyle/>
            <a:p>
              <a:r>
                <a:rPr lang="en-US" sz="2400" dirty="0" smtClean="0"/>
                <a:t>P</a:t>
              </a:r>
              <a:r>
                <a:rPr lang="en-US" sz="2400" baseline="-25000" dirty="0" smtClean="0"/>
                <a:t>(p)</a:t>
              </a:r>
              <a:endParaRPr lang="en-US" sz="2400" baseline="-25000" dirty="0"/>
            </a:p>
          </p:txBody>
        </p:sp>
        <p:graphicFrame>
          <p:nvGraphicFramePr>
            <p:cNvPr id="8" name="Object 7"/>
            <p:cNvGraphicFramePr>
              <a:graphicFrameLocks noChangeAspect="1"/>
            </p:cNvGraphicFramePr>
            <p:nvPr>
              <p:extLst>
                <p:ext uri="{D42A27DB-BD31-4B8C-83A1-F6EECF244321}">
                  <p14:modId xmlns:p14="http://schemas.microsoft.com/office/powerpoint/2010/main" xmlns="" val="1019394130"/>
                </p:ext>
              </p:extLst>
            </p:nvPr>
          </p:nvGraphicFramePr>
          <p:xfrm>
            <a:off x="6452531" y="1579645"/>
            <a:ext cx="1869571" cy="1072394"/>
          </p:xfrm>
          <a:graphic>
            <a:graphicData uri="http://schemas.openxmlformats.org/presentationml/2006/ole">
              <p:oleObj spid="_x0000_s92197" name="CS ChemDraw Drawing" r:id="rId5" imgW="1667520" imgH="956880" progId="ChemDraw.Document.6.0">
                <p:embed/>
              </p:oleObj>
            </a:graphicData>
          </a:graphic>
        </p:graphicFrame>
        <p:sp>
          <p:nvSpPr>
            <p:cNvPr id="23" name="TextBox 22"/>
            <p:cNvSpPr txBox="1"/>
            <p:nvPr/>
          </p:nvSpPr>
          <p:spPr>
            <a:xfrm>
              <a:off x="7463970" y="2008096"/>
              <a:ext cx="580572" cy="461665"/>
            </a:xfrm>
            <a:prstGeom prst="rect">
              <a:avLst/>
            </a:prstGeom>
            <a:noFill/>
          </p:spPr>
          <p:txBody>
            <a:bodyPr wrap="square" rtlCol="0">
              <a:spAutoFit/>
            </a:bodyPr>
            <a:lstStyle/>
            <a:p>
              <a:r>
                <a:rPr lang="en-US" sz="2400" dirty="0" smtClean="0"/>
                <a:t>P</a:t>
              </a:r>
              <a:r>
                <a:rPr lang="en-US" sz="2400" baseline="-25000" dirty="0" smtClean="0"/>
                <a:t>(s)</a:t>
              </a:r>
              <a:endParaRPr lang="en-US" sz="2400" baseline="-25000" dirty="0"/>
            </a:p>
          </p:txBody>
        </p:sp>
      </p:grpSp>
      <p:sp>
        <p:nvSpPr>
          <p:cNvPr id="25" name="Rectangle 24"/>
          <p:cNvSpPr/>
          <p:nvPr/>
        </p:nvSpPr>
        <p:spPr>
          <a:xfrm>
            <a:off x="1308553" y="4542162"/>
            <a:ext cx="7511125" cy="1384995"/>
          </a:xfrm>
          <a:prstGeom prst="rect">
            <a:avLst/>
          </a:prstGeom>
        </p:spPr>
        <p:txBody>
          <a:bodyPr wrap="square">
            <a:spAutoFit/>
          </a:bodyPr>
          <a:lstStyle/>
          <a:p>
            <a:pPr marL="914400" lvl="1" indent="-514350">
              <a:buNone/>
            </a:pPr>
            <a:r>
              <a:rPr lang="en-US" sz="2800" dirty="0" smtClean="0"/>
              <a:t>         P</a:t>
            </a:r>
            <a:r>
              <a:rPr lang="en-US" sz="2800" baseline="-25000" dirty="0" smtClean="0"/>
              <a:t>(p)</a:t>
            </a:r>
            <a:r>
              <a:rPr lang="en-US" sz="2800" dirty="0" smtClean="0"/>
              <a:t> = solvent + surface</a:t>
            </a:r>
          </a:p>
          <a:p>
            <a:pPr marL="914400" lvl="1" indent="-514350"/>
            <a:r>
              <a:rPr lang="en-US" sz="2800" dirty="0" smtClean="0"/>
              <a:t>         P</a:t>
            </a:r>
            <a:r>
              <a:rPr lang="en-US" sz="2800" baseline="-25000" dirty="0" smtClean="0"/>
              <a:t>(s)</a:t>
            </a:r>
            <a:r>
              <a:rPr lang="en-US" sz="2800" dirty="0" smtClean="0"/>
              <a:t> = solvent</a:t>
            </a:r>
          </a:p>
          <a:p>
            <a:pPr marL="914400" lvl="1" indent="-514350">
              <a:buNone/>
            </a:pPr>
            <a:r>
              <a:rPr lang="en-US" sz="2800" dirty="0"/>
              <a:t>P</a:t>
            </a:r>
            <a:r>
              <a:rPr lang="en-US" sz="2800" baseline="-25000" dirty="0"/>
              <a:t>(p)</a:t>
            </a:r>
            <a:r>
              <a:rPr lang="en-US" sz="2800" dirty="0"/>
              <a:t> </a:t>
            </a:r>
            <a:r>
              <a:rPr lang="en-US" sz="2800" dirty="0" smtClean="0"/>
              <a:t>- P</a:t>
            </a:r>
            <a:r>
              <a:rPr lang="en-US" sz="2800" baseline="-25000" dirty="0" smtClean="0"/>
              <a:t>(s)</a:t>
            </a:r>
            <a:r>
              <a:rPr lang="en-US" sz="2800" dirty="0" smtClean="0"/>
              <a:t> = surface</a:t>
            </a:r>
          </a:p>
        </p:txBody>
      </p:sp>
    </p:spTree>
    <p:extLst>
      <p:ext uri="{BB962C8B-B14F-4D97-AF65-F5344CB8AC3E}">
        <p14:creationId xmlns:p14="http://schemas.microsoft.com/office/powerpoint/2010/main" xmlns="" val="3222918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87338" y="947700"/>
            <a:ext cx="5785320" cy="3737068"/>
            <a:chOff x="4977062" y="1441122"/>
            <a:chExt cx="4190087" cy="2706616"/>
          </a:xfrm>
        </p:grpSpPr>
        <p:pic>
          <p:nvPicPr>
            <p:cNvPr id="39941" name="Picture 5"/>
            <p:cNvPicPr>
              <a:picLocks noChangeAspect="1" noChangeArrowheads="1"/>
            </p:cNvPicPr>
            <p:nvPr/>
          </p:nvPicPr>
          <p:blipFill>
            <a:blip r:embed="rId2" cstate="print"/>
            <a:srcRect/>
            <a:stretch>
              <a:fillRect/>
            </a:stretch>
          </p:blipFill>
          <p:spPr bwMode="auto">
            <a:xfrm>
              <a:off x="4977062" y="1441122"/>
              <a:ext cx="4190087" cy="2486958"/>
            </a:xfrm>
            <a:prstGeom prst="rect">
              <a:avLst/>
            </a:prstGeom>
            <a:noFill/>
            <a:ln w="9525">
              <a:noFill/>
              <a:miter lim="800000"/>
              <a:headEnd/>
              <a:tailEnd/>
            </a:ln>
          </p:spPr>
        </p:pic>
        <p:sp>
          <p:nvSpPr>
            <p:cNvPr id="18" name="Rectangle 17"/>
            <p:cNvSpPr/>
            <p:nvPr/>
          </p:nvSpPr>
          <p:spPr>
            <a:xfrm>
              <a:off x="5892282" y="2324383"/>
              <a:ext cx="340158" cy="461665"/>
            </a:xfrm>
            <a:prstGeom prst="rect">
              <a:avLst/>
            </a:prstGeom>
          </p:spPr>
          <p:txBody>
            <a:bodyPr wrap="none">
              <a:spAutoFit/>
            </a:bodyPr>
            <a:lstStyle/>
            <a:p>
              <a:r>
                <a:rPr lang="en-US" sz="2400" dirty="0" smtClean="0">
                  <a:solidFill>
                    <a:srgbClr val="FF0000"/>
                  </a:solidFill>
                </a:rPr>
                <a:t>1</a:t>
              </a:r>
              <a:endParaRPr lang="en-US" sz="2400" dirty="0">
                <a:solidFill>
                  <a:srgbClr val="FF0000"/>
                </a:solidFill>
              </a:endParaRPr>
            </a:p>
          </p:txBody>
        </p:sp>
        <p:sp>
          <p:nvSpPr>
            <p:cNvPr id="19" name="Rectangle 18"/>
            <p:cNvSpPr/>
            <p:nvPr/>
          </p:nvSpPr>
          <p:spPr>
            <a:xfrm>
              <a:off x="6295772" y="3686073"/>
              <a:ext cx="340158" cy="461665"/>
            </a:xfrm>
            <a:prstGeom prst="rect">
              <a:avLst/>
            </a:prstGeom>
          </p:spPr>
          <p:txBody>
            <a:bodyPr wrap="none">
              <a:spAutoFit/>
            </a:bodyPr>
            <a:lstStyle/>
            <a:p>
              <a:r>
                <a:rPr lang="en-US" sz="2400" dirty="0" smtClean="0">
                  <a:solidFill>
                    <a:srgbClr val="FF0000"/>
                  </a:solidFill>
                </a:rPr>
                <a:t>2</a:t>
              </a:r>
              <a:endParaRPr lang="en-US" sz="2400" dirty="0">
                <a:solidFill>
                  <a:srgbClr val="FF0000"/>
                </a:solidFill>
              </a:endParaRPr>
            </a:p>
          </p:txBody>
        </p:sp>
        <p:sp>
          <p:nvSpPr>
            <p:cNvPr id="20" name="Rectangle 19"/>
            <p:cNvSpPr/>
            <p:nvPr/>
          </p:nvSpPr>
          <p:spPr>
            <a:xfrm>
              <a:off x="6644946" y="2472661"/>
              <a:ext cx="572593" cy="461665"/>
            </a:xfrm>
            <a:prstGeom prst="rect">
              <a:avLst/>
            </a:prstGeom>
          </p:spPr>
          <p:txBody>
            <a:bodyPr wrap="none">
              <a:spAutoFit/>
            </a:bodyPr>
            <a:lstStyle/>
            <a:p>
              <a:r>
                <a:rPr lang="en-US" sz="2400" dirty="0" smtClean="0">
                  <a:solidFill>
                    <a:srgbClr val="FF0000"/>
                  </a:solidFill>
                </a:rPr>
                <a:t>3,4</a:t>
              </a:r>
              <a:endParaRPr lang="en-US" sz="2400" dirty="0">
                <a:solidFill>
                  <a:srgbClr val="FF0000"/>
                </a:solidFill>
              </a:endParaRPr>
            </a:p>
          </p:txBody>
        </p:sp>
        <p:sp>
          <p:nvSpPr>
            <p:cNvPr id="21" name="Rectangle 20"/>
            <p:cNvSpPr/>
            <p:nvPr/>
          </p:nvSpPr>
          <p:spPr>
            <a:xfrm>
              <a:off x="8520038" y="2148570"/>
              <a:ext cx="340158" cy="461665"/>
            </a:xfrm>
            <a:prstGeom prst="rect">
              <a:avLst/>
            </a:prstGeom>
          </p:spPr>
          <p:txBody>
            <a:bodyPr wrap="none">
              <a:spAutoFit/>
            </a:bodyPr>
            <a:lstStyle/>
            <a:p>
              <a:r>
                <a:rPr lang="en-US" sz="2400" dirty="0" smtClean="0">
                  <a:solidFill>
                    <a:srgbClr val="FF0000"/>
                  </a:solidFill>
                </a:rPr>
                <a:t>5</a:t>
              </a:r>
              <a:endParaRPr lang="en-US" sz="2400" dirty="0">
                <a:solidFill>
                  <a:srgbClr val="FF0000"/>
                </a:solidFill>
              </a:endParaRPr>
            </a:p>
          </p:txBody>
        </p:sp>
      </p:grpSp>
      <p:sp>
        <p:nvSpPr>
          <p:cNvPr id="16" name="Content Placeholder 15"/>
          <p:cNvSpPr>
            <a:spLocks noGrp="1"/>
          </p:cNvSpPr>
          <p:nvPr>
            <p:ph idx="1"/>
          </p:nvPr>
        </p:nvSpPr>
        <p:spPr>
          <a:xfrm>
            <a:off x="130626" y="3777529"/>
            <a:ext cx="5885736" cy="3087717"/>
          </a:xfrm>
        </p:spPr>
        <p:txBody>
          <a:bodyPr>
            <a:normAutofit/>
          </a:bodyPr>
          <a:lstStyle/>
          <a:p>
            <a:pPr marL="347663" indent="-347663">
              <a:spcBef>
                <a:spcPts val="0"/>
              </a:spcBef>
              <a:buFont typeface="+mj-lt"/>
              <a:buAutoNum type="arabicPeriod"/>
            </a:pPr>
            <a:r>
              <a:rPr lang="en-US" sz="2400" dirty="0" smtClean="0"/>
              <a:t>Incident light is polarized</a:t>
            </a:r>
          </a:p>
          <a:p>
            <a:pPr marL="347663" indent="-347663">
              <a:spcBef>
                <a:spcPts val="0"/>
              </a:spcBef>
              <a:buFont typeface="+mj-lt"/>
              <a:buAutoNum type="arabicPeriod"/>
            </a:pPr>
            <a:r>
              <a:rPr lang="en-US" sz="2400" dirty="0" smtClean="0"/>
              <a:t>PEM shifts between S and P</a:t>
            </a:r>
          </a:p>
          <a:p>
            <a:pPr marL="347663" indent="-347663">
              <a:spcBef>
                <a:spcPts val="0"/>
              </a:spcBef>
              <a:buFont typeface="+mj-lt"/>
              <a:buAutoNum type="arabicPeriod"/>
            </a:pPr>
            <a:r>
              <a:rPr lang="en-US" sz="2400" dirty="0" smtClean="0"/>
              <a:t>Polarized light hits sample</a:t>
            </a:r>
          </a:p>
          <a:p>
            <a:pPr marL="347663" indent="-347663">
              <a:spcBef>
                <a:spcPts val="0"/>
              </a:spcBef>
              <a:buFont typeface="+mj-lt"/>
              <a:buAutoNum type="arabicPeriod"/>
            </a:pPr>
            <a:r>
              <a:rPr lang="en-US" sz="2400" dirty="0" smtClean="0"/>
              <a:t>At the surface:</a:t>
            </a:r>
          </a:p>
          <a:p>
            <a:pPr marL="347663" lvl="1" indent="276225">
              <a:spcBef>
                <a:spcPts val="0"/>
              </a:spcBef>
              <a:buNone/>
            </a:pPr>
            <a:r>
              <a:rPr lang="en-US" sz="2000" dirty="0" smtClean="0"/>
              <a:t>-S-polarized signal is nullified</a:t>
            </a:r>
          </a:p>
          <a:p>
            <a:pPr marL="347663" lvl="1" indent="276225">
              <a:spcBef>
                <a:spcPts val="0"/>
              </a:spcBef>
              <a:buNone/>
            </a:pPr>
            <a:r>
              <a:rPr lang="en-US" sz="2000" dirty="0" smtClean="0"/>
              <a:t>-P-polarized signal is enhanced</a:t>
            </a:r>
          </a:p>
          <a:p>
            <a:pPr marL="347663" indent="-347663">
              <a:spcBef>
                <a:spcPts val="0"/>
              </a:spcBef>
              <a:buFont typeface="+mj-lt"/>
              <a:buAutoNum type="arabicPeriod"/>
            </a:pPr>
            <a:r>
              <a:rPr lang="en-US" sz="2400" dirty="0" smtClean="0"/>
              <a:t>Light hits the detector</a:t>
            </a:r>
          </a:p>
          <a:p>
            <a:pPr marL="347663" indent="-347663">
              <a:spcBef>
                <a:spcPts val="0"/>
              </a:spcBef>
              <a:buFont typeface="+mj-lt"/>
              <a:buAutoNum type="arabicPeriod"/>
            </a:pPr>
            <a:r>
              <a:rPr lang="en-US" sz="2400" dirty="0"/>
              <a:t>P</a:t>
            </a:r>
            <a:r>
              <a:rPr lang="en-US" sz="2400" baseline="-25000" dirty="0"/>
              <a:t>(p)</a:t>
            </a:r>
            <a:r>
              <a:rPr lang="en-US" sz="2400" dirty="0"/>
              <a:t> - P</a:t>
            </a:r>
            <a:r>
              <a:rPr lang="en-US" sz="2400" baseline="-25000" dirty="0"/>
              <a:t>(s</a:t>
            </a:r>
            <a:r>
              <a:rPr lang="en-US" sz="2400" baseline="-25000" dirty="0" smtClean="0"/>
              <a:t>) </a:t>
            </a:r>
            <a:r>
              <a:rPr lang="en-US" sz="2400" dirty="0" smtClean="0"/>
              <a:t>= surface spectrum</a:t>
            </a:r>
          </a:p>
        </p:txBody>
      </p:sp>
      <p:sp>
        <p:nvSpPr>
          <p:cNvPr id="2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Modulation-RAIRS</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3" cstate="print"/>
          <a:srcRect/>
          <a:stretch>
            <a:fillRect/>
          </a:stretch>
        </p:blipFill>
        <p:spPr bwMode="auto">
          <a:xfrm>
            <a:off x="4648270" y="649130"/>
            <a:ext cx="4321556" cy="3966570"/>
          </a:xfrm>
          <a:prstGeom prst="rect">
            <a:avLst/>
          </a:prstGeom>
          <a:noFill/>
          <a:ln w="9525">
            <a:noFill/>
            <a:miter lim="800000"/>
            <a:headEnd/>
            <a:tailEnd/>
          </a:ln>
        </p:spPr>
      </p:pic>
      <p:sp>
        <p:nvSpPr>
          <p:cNvPr id="24" name="TextBox 23"/>
          <p:cNvSpPr txBox="1"/>
          <p:nvPr/>
        </p:nvSpPr>
        <p:spPr>
          <a:xfrm>
            <a:off x="3364667" y="1663486"/>
            <a:ext cx="1461331" cy="400110"/>
          </a:xfrm>
          <a:prstGeom prst="rect">
            <a:avLst/>
          </a:prstGeom>
          <a:noFill/>
        </p:spPr>
        <p:txBody>
          <a:bodyPr wrap="square" rtlCol="0">
            <a:spAutoFit/>
          </a:bodyPr>
          <a:lstStyle/>
          <a:p>
            <a:pPr algn="ctr"/>
            <a:r>
              <a:rPr lang="en-US" sz="2000" b="1" dirty="0" smtClean="0"/>
              <a:t>RAIRS</a:t>
            </a:r>
          </a:p>
        </p:txBody>
      </p:sp>
      <p:sp>
        <p:nvSpPr>
          <p:cNvPr id="25" name="TextBox 24"/>
          <p:cNvSpPr txBox="1"/>
          <p:nvPr/>
        </p:nvSpPr>
        <p:spPr>
          <a:xfrm>
            <a:off x="3443185" y="3042137"/>
            <a:ext cx="1461331" cy="400110"/>
          </a:xfrm>
          <a:prstGeom prst="rect">
            <a:avLst/>
          </a:prstGeom>
          <a:noFill/>
        </p:spPr>
        <p:txBody>
          <a:bodyPr wrap="square" rtlCol="0">
            <a:spAutoFit/>
          </a:bodyPr>
          <a:lstStyle/>
          <a:p>
            <a:pPr algn="ctr"/>
            <a:r>
              <a:rPr lang="en-US" sz="2000" b="1" dirty="0" smtClean="0"/>
              <a:t>PM-RAIRS</a:t>
            </a:r>
          </a:p>
        </p:txBody>
      </p:sp>
      <p:sp>
        <p:nvSpPr>
          <p:cNvPr id="27" name="TextBox 26"/>
          <p:cNvSpPr txBox="1"/>
          <p:nvPr/>
        </p:nvSpPr>
        <p:spPr>
          <a:xfrm>
            <a:off x="2448834" y="6519446"/>
            <a:ext cx="4214582" cy="338554"/>
          </a:xfrm>
          <a:prstGeom prst="rect">
            <a:avLst/>
          </a:prstGeom>
          <a:noFill/>
        </p:spPr>
        <p:txBody>
          <a:bodyPr wrap="square" rtlCol="0">
            <a:spAutoFit/>
          </a:bodyPr>
          <a:lstStyle/>
          <a:p>
            <a:r>
              <a:rPr lang="en-US" sz="1600" dirty="0" err="1" smtClean="0"/>
              <a:t>Paniagua</a:t>
            </a:r>
            <a:r>
              <a:rPr lang="en-US" sz="1600" dirty="0" smtClean="0"/>
              <a:t> et al. </a:t>
            </a:r>
            <a:r>
              <a:rPr lang="en-US" sz="1600" i="1" dirty="0" smtClean="0"/>
              <a:t>J. Phys. Chem. C</a:t>
            </a:r>
            <a:r>
              <a:rPr lang="en-US" sz="1600" dirty="0" smtClean="0"/>
              <a:t> </a:t>
            </a:r>
            <a:r>
              <a:rPr lang="en-US" sz="1600" b="1" dirty="0" smtClean="0"/>
              <a:t>2008</a:t>
            </a:r>
            <a:r>
              <a:rPr lang="en-US" sz="1600" dirty="0" smtClean="0"/>
              <a:t>, 112, 7809.</a:t>
            </a:r>
            <a:endParaRPr lang="en-US" sz="1600" dirty="0"/>
          </a:p>
        </p:txBody>
      </p:sp>
      <p:sp>
        <p:nvSpPr>
          <p:cNvPr id="33"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PM-RAIRS </a:t>
            </a:r>
            <a:r>
              <a:rPr lang="en-US" sz="3200" b="1" u="sng" dirty="0" err="1" smtClean="0">
                <a:solidFill>
                  <a:schemeClr val="tx2"/>
                </a:solidFill>
              </a:rPr>
              <a:t>vs</a:t>
            </a:r>
            <a:r>
              <a:rPr lang="en-US" sz="3200" b="1" u="sng" dirty="0" smtClean="0">
                <a:solidFill>
                  <a:schemeClr val="tx2"/>
                </a:solidFill>
              </a:rPr>
              <a:t> RAIRS</a:t>
            </a:r>
            <a:endParaRPr lang="en-US" sz="3200" b="1" u="sng" dirty="0">
              <a:solidFill>
                <a:schemeClr val="tx2"/>
              </a:solidFill>
            </a:endParaRPr>
          </a:p>
        </p:txBody>
      </p:sp>
      <p:grpSp>
        <p:nvGrpSpPr>
          <p:cNvPr id="11" name="Group 10"/>
          <p:cNvGrpSpPr/>
          <p:nvPr/>
        </p:nvGrpSpPr>
        <p:grpSpPr>
          <a:xfrm>
            <a:off x="17145" y="3526976"/>
            <a:ext cx="5527303" cy="2608840"/>
            <a:chOff x="4042" y="4095377"/>
            <a:chExt cx="4169833" cy="1936486"/>
          </a:xfrm>
        </p:grpSpPr>
        <p:grpSp>
          <p:nvGrpSpPr>
            <p:cNvPr id="2" name="Group 27"/>
            <p:cNvGrpSpPr/>
            <p:nvPr/>
          </p:nvGrpSpPr>
          <p:grpSpPr>
            <a:xfrm>
              <a:off x="577601" y="5394465"/>
              <a:ext cx="2584547" cy="637398"/>
              <a:chOff x="5291182" y="5436689"/>
              <a:chExt cx="3479800" cy="892991"/>
            </a:xfrm>
          </p:grpSpPr>
          <p:sp>
            <p:nvSpPr>
              <p:cNvPr id="29" name="Cube 28"/>
              <p:cNvSpPr/>
              <p:nvPr/>
            </p:nvSpPr>
            <p:spPr>
              <a:xfrm>
                <a:off x="5291182" y="5694680"/>
                <a:ext cx="3479800" cy="635000"/>
              </a:xfrm>
              <a:prstGeom prst="cube">
                <a:avLst>
                  <a:gd name="adj" fmla="val 41074"/>
                </a:avLst>
              </a:prstGeom>
              <a:solidFill>
                <a:schemeClr val="bg1">
                  <a:lumMod val="50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ube 29"/>
              <p:cNvSpPr/>
              <p:nvPr/>
            </p:nvSpPr>
            <p:spPr>
              <a:xfrm>
                <a:off x="5313318" y="5436689"/>
                <a:ext cx="3456215" cy="508000"/>
              </a:xfrm>
              <a:prstGeom prst="cube">
                <a:avLst>
                  <a:gd name="adj" fmla="val 535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249000" y="5900495"/>
                <a:ext cx="1175322" cy="369332"/>
              </a:xfrm>
              <a:prstGeom prst="rect">
                <a:avLst/>
              </a:prstGeom>
            </p:spPr>
            <p:txBody>
              <a:bodyPr wrap="none">
                <a:spAutoFit/>
              </a:bodyPr>
              <a:lstStyle/>
              <a:p>
                <a:r>
                  <a:rPr lang="en-US" dirty="0" smtClean="0"/>
                  <a:t>Glass Slide</a:t>
                </a:r>
                <a:endParaRPr lang="en-US" dirty="0"/>
              </a:p>
            </p:txBody>
          </p:sp>
          <p:sp>
            <p:nvSpPr>
              <p:cNvPr id="32" name="Rectangle 31"/>
              <p:cNvSpPr/>
              <p:nvPr/>
            </p:nvSpPr>
            <p:spPr>
              <a:xfrm>
                <a:off x="6713807" y="5562439"/>
                <a:ext cx="500329" cy="369332"/>
              </a:xfrm>
              <a:prstGeom prst="rect">
                <a:avLst/>
              </a:prstGeom>
            </p:spPr>
            <p:txBody>
              <a:bodyPr wrap="none">
                <a:spAutoFit/>
              </a:bodyPr>
              <a:lstStyle/>
              <a:p>
                <a:r>
                  <a:rPr lang="en-US" dirty="0" smtClean="0"/>
                  <a:t>ITO</a:t>
                </a:r>
                <a:endParaRPr lang="en-US" dirty="0"/>
              </a:p>
            </p:txBody>
          </p:sp>
        </p:grpSp>
        <p:cxnSp>
          <p:nvCxnSpPr>
            <p:cNvPr id="7" name="Straight Arrow Connector 6"/>
            <p:cNvCxnSpPr/>
            <p:nvPr/>
          </p:nvCxnSpPr>
          <p:spPr>
            <a:xfrm flipV="1">
              <a:off x="2855356" y="4855789"/>
              <a:ext cx="0" cy="628434"/>
            </a:xfrm>
            <a:prstGeom prst="straightConnector1">
              <a:avLst/>
            </a:prstGeom>
            <a:ln w="3810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869581" y="4994355"/>
              <a:ext cx="1304294" cy="400110"/>
            </a:xfrm>
            <a:prstGeom prst="rect">
              <a:avLst/>
            </a:prstGeom>
            <a:noFill/>
          </p:spPr>
          <p:txBody>
            <a:bodyPr wrap="square" rtlCol="0">
              <a:spAutoFit/>
            </a:bodyPr>
            <a:lstStyle/>
            <a:p>
              <a:r>
                <a:rPr lang="en-US" sz="2000" dirty="0" smtClean="0">
                  <a:solidFill>
                    <a:srgbClr val="0033CC"/>
                  </a:solidFill>
                </a:rPr>
                <a:t>IR active</a:t>
              </a:r>
              <a:endParaRPr lang="en-US" sz="2000" dirty="0">
                <a:solidFill>
                  <a:srgbClr val="0033CC"/>
                </a:solidFill>
              </a:endParaRPr>
            </a:p>
          </p:txBody>
        </p:sp>
        <p:cxnSp>
          <p:nvCxnSpPr>
            <p:cNvPr id="35" name="Straight Arrow Connector 34"/>
            <p:cNvCxnSpPr/>
            <p:nvPr/>
          </p:nvCxnSpPr>
          <p:spPr>
            <a:xfrm flipV="1">
              <a:off x="532809" y="5152175"/>
              <a:ext cx="564216" cy="691409"/>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40967" name="Object 7"/>
            <p:cNvGraphicFramePr>
              <a:graphicFrameLocks noChangeAspect="1"/>
            </p:cNvGraphicFramePr>
            <p:nvPr>
              <p:extLst>
                <p:ext uri="{D42A27DB-BD31-4B8C-83A1-F6EECF244321}">
                  <p14:modId xmlns:p14="http://schemas.microsoft.com/office/powerpoint/2010/main" xmlns="" val="347021987"/>
                </p:ext>
              </p:extLst>
            </p:nvPr>
          </p:nvGraphicFramePr>
          <p:xfrm>
            <a:off x="1083995" y="4095377"/>
            <a:ext cx="1661470" cy="1392683"/>
          </p:xfrm>
          <a:graphic>
            <a:graphicData uri="http://schemas.openxmlformats.org/presentationml/2006/ole">
              <p:oleObj spid="_x0000_s66586" name="CS ChemDraw Drawing" r:id="rId4" imgW="2002225" imgH="1677780" progId="ChemDraw.Document.6.0">
                <p:embed/>
              </p:oleObj>
            </a:graphicData>
          </a:graphic>
        </p:graphicFrame>
        <p:sp>
          <p:nvSpPr>
            <p:cNvPr id="41" name="TextBox 40"/>
            <p:cNvSpPr txBox="1"/>
            <p:nvPr/>
          </p:nvSpPr>
          <p:spPr>
            <a:xfrm>
              <a:off x="4042" y="5081004"/>
              <a:ext cx="1304294" cy="400110"/>
            </a:xfrm>
            <a:prstGeom prst="rect">
              <a:avLst/>
            </a:prstGeom>
            <a:noFill/>
          </p:spPr>
          <p:txBody>
            <a:bodyPr wrap="square" rtlCol="0">
              <a:spAutoFit/>
            </a:bodyPr>
            <a:lstStyle/>
            <a:p>
              <a:r>
                <a:rPr lang="en-US" sz="2000" dirty="0" smtClean="0">
                  <a:solidFill>
                    <a:srgbClr val="FF0000"/>
                  </a:solidFill>
                </a:rPr>
                <a:t>IR inactive</a:t>
              </a:r>
              <a:endParaRPr lang="en-US" sz="2000" dirty="0">
                <a:solidFill>
                  <a:srgbClr val="FF0000"/>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2634" y="812258"/>
            <a:ext cx="4862279" cy="707886"/>
          </a:xfrm>
          <a:prstGeom prst="rect">
            <a:avLst/>
          </a:prstGeom>
        </p:spPr>
        <p:txBody>
          <a:bodyPr wrap="square">
            <a:spAutoFit/>
          </a:bodyPr>
          <a:lstStyle/>
          <a:p>
            <a:pPr algn="ctr"/>
            <a:r>
              <a:rPr lang="en-US" sz="2000" dirty="0" smtClean="0"/>
              <a:t>DEVELOPMENT OF MULTISCALE MODELS FOR COMPLEX CHEMICAL SYSTEMS </a:t>
            </a:r>
            <a:endParaRPr lang="en-US" sz="2000" dirty="0"/>
          </a:p>
        </p:txBody>
      </p:sp>
      <p:pic>
        <p:nvPicPr>
          <p:cNvPr id="9" name="Picture 3"/>
          <p:cNvPicPr>
            <a:picLocks noChangeAspect="1" noChangeArrowheads="1"/>
          </p:cNvPicPr>
          <p:nvPr/>
        </p:nvPicPr>
        <p:blipFill>
          <a:blip r:embed="rId2" cstate="print"/>
          <a:srcRect/>
          <a:stretch>
            <a:fillRect/>
          </a:stretch>
        </p:blipFill>
        <p:spPr bwMode="auto">
          <a:xfrm>
            <a:off x="959077" y="2067506"/>
            <a:ext cx="7190240" cy="3984951"/>
          </a:xfrm>
          <a:prstGeom prst="rect">
            <a:avLst/>
          </a:prstGeom>
          <a:noFill/>
          <a:ln w="9525">
            <a:noFill/>
            <a:miter lim="800000"/>
            <a:headEnd/>
            <a:tailEnd/>
          </a:ln>
        </p:spPr>
      </p:pic>
      <p:sp>
        <p:nvSpPr>
          <p:cNvPr id="8"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2013 Nobel Prize in Chemistry</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178957" y="1330186"/>
            <a:ext cx="4618182" cy="4565352"/>
          </a:xfrm>
          <a:prstGeom prst="rect">
            <a:avLst/>
          </a:prstGeom>
          <a:noFill/>
        </p:spPr>
        <p:txBody>
          <a:bodyPr wrap="square" rtlCol="0">
            <a:spAutoFit/>
          </a:bodyPr>
          <a:lstStyle/>
          <a:p>
            <a:pPr>
              <a:spcAft>
                <a:spcPts val="1000"/>
              </a:spcAft>
            </a:pPr>
            <a:r>
              <a:rPr lang="en-US" sz="2800" b="1" u="sng" dirty="0" smtClean="0"/>
              <a:t>Pros:</a:t>
            </a:r>
          </a:p>
          <a:p>
            <a:pPr marL="228600">
              <a:spcAft>
                <a:spcPts val="1000"/>
              </a:spcAft>
            </a:pPr>
            <a:r>
              <a:rPr lang="en-US" sz="2400" dirty="0" smtClean="0"/>
              <a:t>Can use solvent</a:t>
            </a:r>
          </a:p>
          <a:p>
            <a:pPr marL="228600">
              <a:spcAft>
                <a:spcPts val="1000"/>
              </a:spcAft>
            </a:pPr>
            <a:r>
              <a:rPr lang="en-US" sz="2400" dirty="0" smtClean="0"/>
              <a:t>Suggests orientation</a:t>
            </a:r>
          </a:p>
          <a:p>
            <a:pPr marL="228600">
              <a:spcAft>
                <a:spcPts val="1000"/>
              </a:spcAft>
            </a:pPr>
            <a:r>
              <a:rPr lang="en-US" sz="2400" dirty="0" smtClean="0"/>
              <a:t>Sensitive</a:t>
            </a:r>
          </a:p>
          <a:p>
            <a:pPr marL="228600">
              <a:spcAft>
                <a:spcPts val="1000"/>
              </a:spcAft>
            </a:pPr>
            <a:endParaRPr lang="en-US" sz="2400" dirty="0" smtClean="0">
              <a:latin typeface="Symbol" pitchFamily="18" charset="2"/>
            </a:endParaRPr>
          </a:p>
          <a:p>
            <a:pPr>
              <a:spcAft>
                <a:spcPts val="1000"/>
              </a:spcAft>
            </a:pPr>
            <a:r>
              <a:rPr lang="en-US" sz="2800" b="1" u="sng" dirty="0" smtClean="0"/>
              <a:t>Cons:</a:t>
            </a:r>
          </a:p>
          <a:p>
            <a:pPr marL="228600">
              <a:spcAft>
                <a:spcPts val="1000"/>
              </a:spcAft>
            </a:pPr>
            <a:r>
              <a:rPr lang="en-US" sz="2400" dirty="0" smtClean="0"/>
              <a:t>Expensive (&gt;$200,000)</a:t>
            </a:r>
          </a:p>
          <a:p>
            <a:pPr marL="228600">
              <a:spcAft>
                <a:spcPts val="1000"/>
              </a:spcAft>
            </a:pPr>
            <a:r>
              <a:rPr lang="en-US" sz="2400" dirty="0" smtClean="0"/>
              <a:t>Requires reflective surface</a:t>
            </a:r>
          </a:p>
          <a:p>
            <a:pPr marL="228600">
              <a:spcAft>
                <a:spcPts val="1000"/>
              </a:spcAft>
            </a:pPr>
            <a:r>
              <a:rPr lang="en-US" sz="2400" dirty="0" smtClean="0"/>
              <a:t>Planar surface</a:t>
            </a:r>
          </a:p>
        </p:txBody>
      </p:sp>
      <p:grpSp>
        <p:nvGrpSpPr>
          <p:cNvPr id="40" name="Group 39"/>
          <p:cNvGrpSpPr/>
          <p:nvPr/>
        </p:nvGrpSpPr>
        <p:grpSpPr>
          <a:xfrm>
            <a:off x="-13440" y="1836490"/>
            <a:ext cx="5018229" cy="2608840"/>
            <a:chOff x="4042" y="4095377"/>
            <a:chExt cx="3785784" cy="1936486"/>
          </a:xfrm>
        </p:grpSpPr>
        <p:grpSp>
          <p:nvGrpSpPr>
            <p:cNvPr id="42" name="Group 27"/>
            <p:cNvGrpSpPr/>
            <p:nvPr/>
          </p:nvGrpSpPr>
          <p:grpSpPr>
            <a:xfrm>
              <a:off x="577601" y="5394465"/>
              <a:ext cx="2584547" cy="637398"/>
              <a:chOff x="5291182" y="5436689"/>
              <a:chExt cx="3479800" cy="892991"/>
            </a:xfrm>
          </p:grpSpPr>
          <p:sp>
            <p:nvSpPr>
              <p:cNvPr id="48" name="Cube 47"/>
              <p:cNvSpPr/>
              <p:nvPr/>
            </p:nvSpPr>
            <p:spPr>
              <a:xfrm>
                <a:off x="5291182" y="5694680"/>
                <a:ext cx="3479800" cy="635000"/>
              </a:xfrm>
              <a:prstGeom prst="cube">
                <a:avLst>
                  <a:gd name="adj" fmla="val 41074"/>
                </a:avLst>
              </a:prstGeom>
              <a:solidFill>
                <a:schemeClr val="bg1">
                  <a:lumMod val="50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p:cNvSpPr/>
              <p:nvPr/>
            </p:nvSpPr>
            <p:spPr>
              <a:xfrm>
                <a:off x="5313318" y="5436689"/>
                <a:ext cx="3456215" cy="508000"/>
              </a:xfrm>
              <a:prstGeom prst="cube">
                <a:avLst>
                  <a:gd name="adj" fmla="val 535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6249000" y="5900495"/>
                <a:ext cx="1175322" cy="369332"/>
              </a:xfrm>
              <a:prstGeom prst="rect">
                <a:avLst/>
              </a:prstGeom>
            </p:spPr>
            <p:txBody>
              <a:bodyPr wrap="none">
                <a:spAutoFit/>
              </a:bodyPr>
              <a:lstStyle/>
              <a:p>
                <a:r>
                  <a:rPr lang="en-US" dirty="0" smtClean="0"/>
                  <a:t>Glass Slide</a:t>
                </a:r>
                <a:endParaRPr lang="en-US" dirty="0"/>
              </a:p>
            </p:txBody>
          </p:sp>
          <p:sp>
            <p:nvSpPr>
              <p:cNvPr id="51" name="Rectangle 50"/>
              <p:cNvSpPr/>
              <p:nvPr/>
            </p:nvSpPr>
            <p:spPr>
              <a:xfrm>
                <a:off x="6713807" y="5562439"/>
                <a:ext cx="500329" cy="369332"/>
              </a:xfrm>
              <a:prstGeom prst="rect">
                <a:avLst/>
              </a:prstGeom>
            </p:spPr>
            <p:txBody>
              <a:bodyPr wrap="none">
                <a:spAutoFit/>
              </a:bodyPr>
              <a:lstStyle/>
              <a:p>
                <a:r>
                  <a:rPr lang="en-US" dirty="0" smtClean="0"/>
                  <a:t>ITO</a:t>
                </a:r>
                <a:endParaRPr lang="en-US" dirty="0"/>
              </a:p>
            </p:txBody>
          </p:sp>
        </p:grpSp>
        <p:cxnSp>
          <p:nvCxnSpPr>
            <p:cNvPr id="43" name="Straight Arrow Connector 42"/>
            <p:cNvCxnSpPr/>
            <p:nvPr/>
          </p:nvCxnSpPr>
          <p:spPr>
            <a:xfrm flipV="1">
              <a:off x="2855356" y="4855789"/>
              <a:ext cx="0" cy="628434"/>
            </a:xfrm>
            <a:prstGeom prst="straightConnector1">
              <a:avLst/>
            </a:prstGeom>
            <a:ln w="38100">
              <a:solidFill>
                <a:srgbClr val="0033C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869581" y="4994355"/>
              <a:ext cx="920245" cy="296993"/>
            </a:xfrm>
            <a:prstGeom prst="rect">
              <a:avLst/>
            </a:prstGeom>
            <a:noFill/>
          </p:spPr>
          <p:txBody>
            <a:bodyPr wrap="square" rtlCol="0">
              <a:spAutoFit/>
            </a:bodyPr>
            <a:lstStyle/>
            <a:p>
              <a:r>
                <a:rPr lang="en-US" sz="2000" dirty="0" smtClean="0">
                  <a:solidFill>
                    <a:srgbClr val="0033CC"/>
                  </a:solidFill>
                </a:rPr>
                <a:t>IR active</a:t>
              </a:r>
              <a:endParaRPr lang="en-US" sz="2000" dirty="0">
                <a:solidFill>
                  <a:srgbClr val="0033CC"/>
                </a:solidFill>
              </a:endParaRPr>
            </a:p>
          </p:txBody>
        </p:sp>
        <p:cxnSp>
          <p:nvCxnSpPr>
            <p:cNvPr id="45" name="Straight Arrow Connector 44"/>
            <p:cNvCxnSpPr/>
            <p:nvPr/>
          </p:nvCxnSpPr>
          <p:spPr>
            <a:xfrm flipV="1">
              <a:off x="532809" y="5152175"/>
              <a:ext cx="564216" cy="691409"/>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46" name="Object 7"/>
            <p:cNvGraphicFramePr>
              <a:graphicFrameLocks noChangeAspect="1"/>
            </p:cNvGraphicFramePr>
            <p:nvPr>
              <p:extLst>
                <p:ext uri="{D42A27DB-BD31-4B8C-83A1-F6EECF244321}">
                  <p14:modId xmlns:p14="http://schemas.microsoft.com/office/powerpoint/2010/main" xmlns="" val="3111314488"/>
                </p:ext>
              </p:extLst>
            </p:nvPr>
          </p:nvGraphicFramePr>
          <p:xfrm>
            <a:off x="1083995" y="4095377"/>
            <a:ext cx="1661470" cy="1392683"/>
          </p:xfrm>
          <a:graphic>
            <a:graphicData uri="http://schemas.openxmlformats.org/presentationml/2006/ole">
              <p:oleObj spid="_x0000_s93194" name="CS ChemDraw Drawing" r:id="rId3" imgW="2002225" imgH="1677780" progId="ChemDraw.Document.6.0">
                <p:embed/>
              </p:oleObj>
            </a:graphicData>
          </a:graphic>
        </p:graphicFrame>
        <p:sp>
          <p:nvSpPr>
            <p:cNvPr id="47" name="TextBox 46"/>
            <p:cNvSpPr txBox="1"/>
            <p:nvPr/>
          </p:nvSpPr>
          <p:spPr>
            <a:xfrm>
              <a:off x="4042" y="5081004"/>
              <a:ext cx="1304294" cy="400110"/>
            </a:xfrm>
            <a:prstGeom prst="rect">
              <a:avLst/>
            </a:prstGeom>
            <a:noFill/>
          </p:spPr>
          <p:txBody>
            <a:bodyPr wrap="square" rtlCol="0">
              <a:spAutoFit/>
            </a:bodyPr>
            <a:lstStyle/>
            <a:p>
              <a:r>
                <a:rPr lang="en-US" sz="2000" dirty="0" smtClean="0">
                  <a:solidFill>
                    <a:srgbClr val="FF0000"/>
                  </a:solidFill>
                </a:rPr>
                <a:t>IR inactive</a:t>
              </a:r>
              <a:endParaRPr lang="en-US" sz="2000" dirty="0">
                <a:solidFill>
                  <a:srgbClr val="FF0000"/>
                </a:solidFill>
              </a:endParaRPr>
            </a:p>
          </p:txBody>
        </p:sp>
      </p:grpSp>
      <p:sp>
        <p:nvSpPr>
          <p:cNvPr id="5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Modulation-RAIRS</a:t>
            </a:r>
            <a:endParaRPr lang="en-US" sz="3200" b="1" u="sng" dirty="0">
              <a:solidFill>
                <a:schemeClr val="tx2"/>
              </a:solidFill>
            </a:endParaRPr>
          </a:p>
        </p:txBody>
      </p:sp>
    </p:spTree>
    <p:extLst>
      <p:ext uri="{BB962C8B-B14F-4D97-AF65-F5344CB8AC3E}">
        <p14:creationId xmlns:p14="http://schemas.microsoft.com/office/powerpoint/2010/main" xmlns="" val="29544011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ChangeAspect="1" noChangeArrowheads="1"/>
          </p:cNvPicPr>
          <p:nvPr/>
        </p:nvPicPr>
        <p:blipFill>
          <a:blip r:embed="rId2" cstate="print"/>
          <a:srcRect/>
          <a:stretch>
            <a:fillRect/>
          </a:stretch>
        </p:blipFill>
        <p:spPr bwMode="auto">
          <a:xfrm>
            <a:off x="136197" y="1199744"/>
            <a:ext cx="5219140" cy="3839559"/>
          </a:xfrm>
          <a:prstGeom prst="rect">
            <a:avLst/>
          </a:prstGeom>
          <a:noFill/>
          <a:ln w="9525">
            <a:noFill/>
            <a:miter lim="800000"/>
            <a:headEnd/>
            <a:tailEnd/>
          </a:ln>
        </p:spPr>
      </p:pic>
      <p:sp>
        <p:nvSpPr>
          <p:cNvPr id="1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Diffuse Reflectance (DRIFTS)</a:t>
            </a:r>
            <a:endParaRPr lang="en-US" sz="3200" b="1" u="sng" dirty="0">
              <a:solidFill>
                <a:schemeClr val="tx2"/>
              </a:solidFill>
            </a:endParaRPr>
          </a:p>
        </p:txBody>
      </p:sp>
      <p:sp>
        <p:nvSpPr>
          <p:cNvPr id="16" name="TextBox 15"/>
          <p:cNvSpPr txBox="1"/>
          <p:nvPr/>
        </p:nvSpPr>
        <p:spPr>
          <a:xfrm>
            <a:off x="5427907" y="1699895"/>
            <a:ext cx="3933807" cy="2369880"/>
          </a:xfrm>
          <a:prstGeom prst="rect">
            <a:avLst/>
          </a:prstGeom>
          <a:noFill/>
        </p:spPr>
        <p:txBody>
          <a:bodyPr wrap="square" rtlCol="0">
            <a:spAutoFit/>
          </a:bodyPr>
          <a:lstStyle/>
          <a:p>
            <a:r>
              <a:rPr lang="en-US" sz="2800" u="sng" dirty="0" smtClean="0"/>
              <a:t>Factors for Scatter</a:t>
            </a:r>
          </a:p>
          <a:p>
            <a:pPr lvl="1"/>
            <a:r>
              <a:rPr lang="en-US" sz="2400" dirty="0" smtClean="0"/>
              <a:t>-Particle Size</a:t>
            </a:r>
          </a:p>
          <a:p>
            <a:pPr lvl="2"/>
            <a:r>
              <a:rPr lang="en-US" sz="2400" dirty="0" smtClean="0"/>
              <a:t>50 </a:t>
            </a:r>
            <a:r>
              <a:rPr lang="en-US" sz="2400" dirty="0" smtClean="0">
                <a:latin typeface="Symbol" pitchFamily="18" charset="2"/>
              </a:rPr>
              <a:t>m</a:t>
            </a:r>
            <a:r>
              <a:rPr lang="en-US" sz="2400" dirty="0" smtClean="0"/>
              <a:t>m or less</a:t>
            </a:r>
          </a:p>
          <a:p>
            <a:pPr lvl="1"/>
            <a:r>
              <a:rPr lang="en-US" sz="2400" dirty="0" smtClean="0"/>
              <a:t>-Refractive Index</a:t>
            </a:r>
          </a:p>
          <a:p>
            <a:pPr lvl="1"/>
            <a:r>
              <a:rPr lang="en-US" sz="2400" dirty="0" smtClean="0"/>
              <a:t>-Depth</a:t>
            </a:r>
          </a:p>
          <a:p>
            <a:pPr lvl="2"/>
            <a:r>
              <a:rPr lang="en-US" sz="2400" dirty="0" smtClean="0"/>
              <a:t>&gt;1.5 mm</a:t>
            </a:r>
            <a:endParaRPr lang="en-US" sz="16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p:cNvPicPr>
            <a:picLocks noChangeAspect="1" noChangeArrowheads="1"/>
          </p:cNvPicPr>
          <p:nvPr/>
        </p:nvPicPr>
        <p:blipFill>
          <a:blip r:embed="rId2" cstate="print"/>
          <a:srcRect/>
          <a:stretch>
            <a:fillRect/>
          </a:stretch>
        </p:blipFill>
        <p:spPr bwMode="auto">
          <a:xfrm>
            <a:off x="489751" y="1919730"/>
            <a:ext cx="3782157" cy="3000603"/>
          </a:xfrm>
          <a:prstGeom prst="rect">
            <a:avLst/>
          </a:prstGeom>
          <a:noFill/>
          <a:ln w="9525">
            <a:noFill/>
            <a:miter lim="800000"/>
            <a:headEnd/>
            <a:tailEnd/>
          </a:ln>
        </p:spPr>
      </p:pic>
      <p:pic>
        <p:nvPicPr>
          <p:cNvPr id="27653" name="Picture 5"/>
          <p:cNvPicPr>
            <a:picLocks noChangeAspect="1" noChangeArrowheads="1"/>
          </p:cNvPicPr>
          <p:nvPr/>
        </p:nvPicPr>
        <p:blipFill>
          <a:blip r:embed="rId3" cstate="print"/>
          <a:srcRect/>
          <a:stretch>
            <a:fillRect/>
          </a:stretch>
        </p:blipFill>
        <p:spPr bwMode="auto">
          <a:xfrm>
            <a:off x="4817382" y="1917918"/>
            <a:ext cx="4050846" cy="2811243"/>
          </a:xfrm>
          <a:prstGeom prst="rect">
            <a:avLst/>
          </a:prstGeom>
          <a:noFill/>
          <a:ln w="9525">
            <a:noFill/>
            <a:miter lim="800000"/>
            <a:headEnd/>
            <a:tailEnd/>
          </a:ln>
        </p:spPr>
      </p:pic>
      <p:sp>
        <p:nvSpPr>
          <p:cNvPr id="9" name="TextBox 8"/>
          <p:cNvSpPr txBox="1"/>
          <p:nvPr/>
        </p:nvSpPr>
        <p:spPr>
          <a:xfrm>
            <a:off x="531829" y="1374253"/>
            <a:ext cx="3711052" cy="461665"/>
          </a:xfrm>
          <a:prstGeom prst="rect">
            <a:avLst/>
          </a:prstGeom>
          <a:noFill/>
        </p:spPr>
        <p:txBody>
          <a:bodyPr wrap="square" rtlCol="0">
            <a:spAutoFit/>
          </a:bodyPr>
          <a:lstStyle/>
          <a:p>
            <a:pPr algn="ctr"/>
            <a:r>
              <a:rPr lang="en-US" sz="2400" b="1" dirty="0" smtClean="0"/>
              <a:t>Ellipsoidal Reflector</a:t>
            </a:r>
            <a:endParaRPr lang="en-US" sz="2400" b="1" dirty="0"/>
          </a:p>
        </p:txBody>
      </p:sp>
      <p:sp>
        <p:nvSpPr>
          <p:cNvPr id="10" name="TextBox 9"/>
          <p:cNvSpPr txBox="1"/>
          <p:nvPr/>
        </p:nvSpPr>
        <p:spPr>
          <a:xfrm>
            <a:off x="4929278" y="1363173"/>
            <a:ext cx="3793820" cy="461665"/>
          </a:xfrm>
          <a:prstGeom prst="rect">
            <a:avLst/>
          </a:prstGeom>
          <a:noFill/>
        </p:spPr>
        <p:txBody>
          <a:bodyPr wrap="square" rtlCol="0">
            <a:spAutoFit/>
          </a:bodyPr>
          <a:lstStyle/>
          <a:p>
            <a:pPr algn="ctr"/>
            <a:r>
              <a:rPr lang="en-US" sz="2400" b="1" dirty="0" smtClean="0"/>
              <a:t>Integrating Sphere</a:t>
            </a:r>
            <a:endParaRPr lang="en-US" sz="2400" b="1" dirty="0"/>
          </a:p>
        </p:txBody>
      </p:sp>
      <p:sp>
        <p:nvSpPr>
          <p:cNvPr id="1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Diffuse Reflectance (DRIFTS)</a:t>
            </a:r>
            <a:endParaRPr lang="en-US" sz="3200" b="1" u="sng" dirty="0">
              <a:solidFill>
                <a:schemeClr val="tx2"/>
              </a:solidFill>
            </a:endParaRPr>
          </a:p>
        </p:txBody>
      </p:sp>
      <p:sp>
        <p:nvSpPr>
          <p:cNvPr id="16" name="Line 7"/>
          <p:cNvSpPr>
            <a:spLocks noChangeShapeType="1"/>
          </p:cNvSpPr>
          <p:nvPr/>
        </p:nvSpPr>
        <p:spPr bwMode="auto">
          <a:xfrm flipV="1">
            <a:off x="1742200" y="3323538"/>
            <a:ext cx="435431" cy="1843548"/>
          </a:xfrm>
          <a:prstGeom prst="line">
            <a:avLst/>
          </a:prstGeom>
          <a:noFill/>
          <a:ln w="38100">
            <a:solidFill>
              <a:srgbClr val="FFC000"/>
            </a:solidFill>
            <a:round/>
            <a:headEnd type="none" w="med" len="med"/>
            <a:tailEnd type="arrow" w="med" len="med"/>
          </a:ln>
          <a:effectLst/>
        </p:spPr>
        <p:txBody>
          <a:bodyPr wrap="none" anchor="ctr"/>
          <a:lstStyle/>
          <a:p>
            <a:endParaRPr lang="en-US"/>
          </a:p>
        </p:txBody>
      </p:sp>
      <p:sp>
        <p:nvSpPr>
          <p:cNvPr id="17" name="TextBox 16"/>
          <p:cNvSpPr txBox="1"/>
          <p:nvPr/>
        </p:nvSpPr>
        <p:spPr>
          <a:xfrm>
            <a:off x="842324" y="5119743"/>
            <a:ext cx="1756213" cy="400110"/>
          </a:xfrm>
          <a:prstGeom prst="rect">
            <a:avLst/>
          </a:prstGeom>
          <a:noFill/>
          <a:ln w="38100">
            <a:noFill/>
          </a:ln>
        </p:spPr>
        <p:txBody>
          <a:bodyPr wrap="square" rtlCol="0">
            <a:spAutoFit/>
          </a:bodyPr>
          <a:lstStyle/>
          <a:p>
            <a:pPr algn="ctr"/>
            <a:r>
              <a:rPr lang="en-US" sz="2000" b="1" dirty="0" smtClean="0">
                <a:solidFill>
                  <a:srgbClr val="FFC000"/>
                </a:solidFill>
              </a:rPr>
              <a:t>Sample</a:t>
            </a:r>
            <a:endParaRPr lang="en-US" sz="2000" b="1" dirty="0">
              <a:solidFill>
                <a:srgbClr val="FFC000"/>
              </a:solidFill>
            </a:endParaRPr>
          </a:p>
        </p:txBody>
      </p:sp>
      <p:sp>
        <p:nvSpPr>
          <p:cNvPr id="11" name="Line 7"/>
          <p:cNvSpPr>
            <a:spLocks noChangeShapeType="1"/>
          </p:cNvSpPr>
          <p:nvPr/>
        </p:nvSpPr>
        <p:spPr bwMode="auto">
          <a:xfrm>
            <a:off x="1314028" y="4020457"/>
            <a:ext cx="1037286" cy="1553029"/>
          </a:xfrm>
          <a:prstGeom prst="line">
            <a:avLst/>
          </a:prstGeom>
          <a:noFill/>
          <a:ln w="38100">
            <a:solidFill>
              <a:srgbClr val="0000FF"/>
            </a:solidFill>
            <a:round/>
            <a:headEnd type="none" w="med" len="med"/>
            <a:tailEnd type="arrow" w="med" len="med"/>
          </a:ln>
          <a:effectLst/>
        </p:spPr>
        <p:txBody>
          <a:bodyPr wrap="none" anchor="ctr"/>
          <a:lstStyle/>
          <a:p>
            <a:endParaRPr lang="en-US"/>
          </a:p>
        </p:txBody>
      </p:sp>
      <p:sp>
        <p:nvSpPr>
          <p:cNvPr id="12" name="Line 7"/>
          <p:cNvSpPr>
            <a:spLocks noChangeShapeType="1"/>
          </p:cNvSpPr>
          <p:nvPr/>
        </p:nvSpPr>
        <p:spPr bwMode="auto">
          <a:xfrm flipH="1">
            <a:off x="2394856" y="3664857"/>
            <a:ext cx="900371" cy="1908629"/>
          </a:xfrm>
          <a:prstGeom prst="line">
            <a:avLst/>
          </a:prstGeom>
          <a:noFill/>
          <a:ln w="38100">
            <a:solidFill>
              <a:srgbClr val="0000FF"/>
            </a:solidFill>
            <a:round/>
            <a:headEnd type="none" w="med" len="med"/>
            <a:tailEnd type="arrow" w="med" len="med"/>
          </a:ln>
          <a:effectLst/>
        </p:spPr>
        <p:txBody>
          <a:bodyPr wrap="none" anchor="ctr"/>
          <a:lstStyle/>
          <a:p>
            <a:endParaRPr lang="en-US">
              <a:ln>
                <a:solidFill>
                  <a:srgbClr val="0000FF"/>
                </a:solidFill>
              </a:ln>
            </a:endParaRPr>
          </a:p>
        </p:txBody>
      </p:sp>
      <p:sp>
        <p:nvSpPr>
          <p:cNvPr id="18" name="TextBox 17"/>
          <p:cNvSpPr txBox="1"/>
          <p:nvPr/>
        </p:nvSpPr>
        <p:spPr>
          <a:xfrm>
            <a:off x="2554998" y="4886337"/>
            <a:ext cx="1334828" cy="707886"/>
          </a:xfrm>
          <a:prstGeom prst="rect">
            <a:avLst/>
          </a:prstGeom>
          <a:noFill/>
          <a:ln w="38100">
            <a:noFill/>
          </a:ln>
        </p:spPr>
        <p:txBody>
          <a:bodyPr wrap="square" rtlCol="0">
            <a:spAutoFit/>
          </a:bodyPr>
          <a:lstStyle/>
          <a:p>
            <a:pPr algn="ctr"/>
            <a:r>
              <a:rPr lang="en-US" sz="2000" b="1" dirty="0" smtClean="0">
                <a:solidFill>
                  <a:srgbClr val="FF0000"/>
                </a:solidFill>
              </a:rPr>
              <a:t>Incident light</a:t>
            </a:r>
            <a:endParaRPr lang="en-US" sz="2000" b="1" dirty="0">
              <a:solidFill>
                <a:srgbClr val="FF0000"/>
              </a:solidFill>
            </a:endParaRPr>
          </a:p>
        </p:txBody>
      </p:sp>
      <p:sp>
        <p:nvSpPr>
          <p:cNvPr id="13" name="TextBox 12"/>
          <p:cNvSpPr txBox="1"/>
          <p:nvPr/>
        </p:nvSpPr>
        <p:spPr>
          <a:xfrm>
            <a:off x="1691397" y="5546736"/>
            <a:ext cx="1334828" cy="400110"/>
          </a:xfrm>
          <a:prstGeom prst="rect">
            <a:avLst/>
          </a:prstGeom>
          <a:noFill/>
          <a:ln w="38100">
            <a:noFill/>
          </a:ln>
        </p:spPr>
        <p:txBody>
          <a:bodyPr wrap="square" rtlCol="0">
            <a:spAutoFit/>
          </a:bodyPr>
          <a:lstStyle/>
          <a:p>
            <a:pPr algn="ctr"/>
            <a:r>
              <a:rPr lang="en-US" sz="2000" b="1" dirty="0" smtClean="0">
                <a:solidFill>
                  <a:srgbClr val="0000FF"/>
                </a:solidFill>
              </a:rPr>
              <a:t>Detector</a:t>
            </a:r>
            <a:endParaRPr lang="en-US" sz="2000" b="1" dirty="0">
              <a:solidFill>
                <a:srgbClr val="0000FF"/>
              </a:solidFill>
            </a:endParaRPr>
          </a:p>
        </p:txBody>
      </p:sp>
      <p:sp>
        <p:nvSpPr>
          <p:cNvPr id="98306" name="AutoShape 2" descr="data:image/jpeg;base64,/9j/4AAQSkZJRgABAQAAAQABAAD/2wCEAAkGBhQSERUSExIWFRUVGRYVFRgYGBQYGBYXFxsWFxYWFxsXHCYfHxslGhQdHy8gIycpLCwsFx8xNjArNSYvLCkBCQoKDgwOGg8PGSwkHyUvLS8sNTA1KiwuNiwsNi0sKjQtLy8vLCksNSosLCosLywsKiwsLC0pLC00LCwvNCw0LP/AABEIAJkBSQMBIgACEQEDEQH/xAAcAAACAwEBAQEAAAAAAAAAAAAABQQGBwMCAQj/xABLEAACAQIDAwYIDAUCBQQDAAABAgMAEQQSIQUGMRNBUVRh0gcUFSIycZKTIzNCUmJyc4GRobHDNIKzwdFD8FNjg6KyFiTT4TWjwv/EABoBAQADAQEBAAAAAAAAAAAAAAADBAUCBgH/xAA1EQABAwEECAYCAgEFAQAAAAABAAIDEQQSITEFE0FRcZGh0SIyUmHB8IGxFOGSFSMkQvEG/9oADAMBAAIRAxEAPwDWZZZ5MRJHHKsaxrGdY85JfPc3zD5o5q6eJYrrSe4Hfr5gv4vEfUg/dqfiMWqZcxtnYIvGxYgkC/Ne1teew4mrMklwgADIbBuHsjWl2Sg+JYrrSe4Hfo8SxXWk9wO/U7F4xIkMkjqiLxZ2CqLmwuWNhqbffUPCbyYWVxHHioJHPBUljZjbXQKxPAflXGuduHJvZfKLz4liutJ7gd+jxLFdaT3A79MTMuYJmGYgsFuLkAgEgcbAsNe0dNe6a524cm9kolfiWK60nuB36PEsV1pPcDv00oprnbhyb2SiV+JYrrSe4Hfo8SxXWk9wO/TSimuduHJvZKJX4liutJ7gd+jxLFdaT3A79NKKa524cm9kolfiWK60nuB36PEsV1pPcDv00oprnbhyb2SiV+JYrrSe4Hfo8SxXWk9wO/TSimuduHJvZKJX4liutJ7gd+jxLFdaT3A79NKKa524cm9kolfiWK60nuB36PEsV1pPcDv00oprnbhyb2SiV+JYrrSe4Hfo8SxXWk9wO/TSimuduHJvZKJX4liutJ7gd+jxLFdaT3A79NKKa524cm9kolfiWK60nuB36PEsV1pPcDv00r4TTXO9uTeyUSzxLFdaT3A79HiWK60nuB3694neCBOMq+oed/43qE2+MXBVkf1L/k1UfpOFmDnt5N7Kw2yTOxDSpXiWK60nuB36PEsV1pPcDv1E/wDVfRh5j/LQN8Ix6Ucq+tR/muP9Wg9Q/wAR2Xf8Gb0qX4liutJ7gd+jxLFdaT3A79fIN58O/wDqAH6QI/UWplFMrC6sCOkEEflViO2Nk8haeAb2UD4Xx+dpHGqXeJYrrSe4Hfo8SxXWk9wO/TSiptc7cOTeyjolfiWK60nuB36PEsV1pPcDv00oprnbhyb2SiV+JYrrSe4Hfo8SxXWk9wO/TSimuduHJvZKJX4liutJ7gd+jxLFdaT3A79NKKa524cm9kok3KTxTQq8yyLKzqRyeQi0buCCHPOluHPTmlW1fj8J9pJ/RlprSU1DTvHDaUCVYL+LxH1IP3anY7BLLG0bi6sLG2hHOCDzEEAg8xAqDgv4vEfUg/dprXyfF34b+gvrHFpqM1XMTjnOExMMgZp442QhEZjIHUrFIqoCbNz2GhDDgL0mYvLiM6pPySRYPlUbDzoX5GSdmyM6A5kLo+VblxcC54WjbOEa64iIXliv5v8AxYzbPF6za69DKOYmp2DxSSosiG6sAQew/wC+FV24YFWJWhw1jcjn7H+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a4hsOI8M6o8riPW4Zg17hSOGgJJ6AacbGidcPEsgs6xorC97MFAOo7RXAdV12isugDYWy3hiSKbcNqmUUUV2qyKKKKIiiiiiIooooiK8TTKoLMQoHEk2AqHtbbCQLdtWPoqOLH/AB20sg2PJiWEmKJC8ViGgH1v939XCqctpo7VxC87oOJ+M1Zjgq2/IaN6ngPoXqXeN5SUwsRe2hc6KP8AfaR6q+DduSXXEzs30F0Uf2/Kn0MKooVQFA4AaCvdcCx6zGd172yby2/mq7/k3MIW3ffM89n4S/DbAgj9GJb9J84/916nKgHAW9VeqKtsiZGKMaBwVZ8j34uJKK+EV9oqRcKJiNkxP6USH7hf8RrSyXdNAc0EjxN2Ekf5/On1FVpLJDJ5mivI8xip2WmVnlcfjlkq74/isP8AHJyyfPTiPWP8j76bbO2tHOLo1+kHRh6xUys+x21Em2kuFiiaCQZ80h825VSwso5jb0ue/CqzhLZqXHXhuOf4PfmrsMQtl7w0LQSSMqDeO3JaDRSDA7deNxDihlb5L/Jb1/5/G1P6twzsmFW7MxtHFUJYXRGjvwdh4IoooqdRIooooiVbV+Pwn2kn9GWmtKtq/H4T7ST+jLTWppPKzh8lfAlWC/i8R9SD92mtKsF/F4j6kH7tNaTeYcG/oIEUmX/209v9HENp0RznUjsWTj9e/wA8U5rhjcGssbRuLqwseY9hB5iDqDzECq7hXJTxPDTR2Rz7/j+l3oqkTeEZIL4dwZp4yyMUKhGy2sxa5sSOKgGzBhUTYnhSHL8liwsayfFuLhVPDI9zw583brYVB/KivhlcVWtL22acQSYOIqOGw/nYrVvTtdsNhzIgBYkKCeC3v51ufhWJ7xyM7CRiWZr3J4k1tO+MGfByAC581hbXgyn9L1k+JwSutm+49FYulJCydtThTuvK6ZldHaW3j4adwqtW7+DnE59nQfRDJ7LMB+VqybZe5s+ImEcYuOJc+io6W/xW0bs7vLgoBCrFtSxJ52Nr2HMNOFWtHgl18ZK9osFzi9vlpmm1FFeXcAEk2A1J6AOJrZW+lTfC40D5OHS//Vl0H3iNT72m9Kt3FJiMzCzTsZj2BrCMfdGEH3U1rhmVd6sWjB1z04d+tUUUUV2q6KKKKIiiiiiIpdtzbSYaMuxF9co4X7T2DnNTcRiAil2NgouaxnwibWkldMxsJAWC/QDFV+66t94vWfbbSYhcZ5j0G/t7rX0To/8AmzBrsG7Vp2xtjHN4xOc0ragHgg5rdv6U8rGdzPCJJhCIMRmeEaC/pxeq/Ffo83N0HYMHjElRZI2DowurA3BFd2PVhl1me3fXed6+6WsNossv+7i0+UjKm724ftdqKKKurHRRRRREUUUURFFFeZJAoLEgAAkk6AAakmiKLtPHcmoyjNI5yRr85j0/RABYnoBpditmLEkLaM6TIWcgZmaVuTduy/KcOYADgKl7NjMjHEOCMwyxKfkRmxuRzM9gx6AFHMa4b1YsJh2HFz5yKOcxkOWNuCjKCTzdpIBidiC4q/FVsjYm78fkcAK9dlEq313hWNo8KcM0rzkCMkqqhiQosdTcE8LCvWwtrSQLGk5vHILxvrYdhvzfp6uD7C7LUedJaSRiHZiPlL6OUH0VW+g5rk6kkmLs3ArNgo0cXBRfWDbQjtqpNZ3l+tYaO2cNx3/CsCeDUCO7gDicczXEVypT87fZwDRSDYeMaJ/FJuI+KbmZej/faOan9WYJhMy9kciNx2hZ00RidTMbDvCKKKKnUKVbV+Pwn2kn9GWmtKtq/H4T7ST+jLTWppPKzh8lfAlWC/i8R9SD92mtKsF/F4j6kH7tNaTeYcG/oIEV5drAm17Dh09leqKhX1YXtWfl53nK2ZiT5vRwA7bAcaVYmESAhhf+3qrS95dzjGWlhF0Nyy8685I6R+lUnF4G+q8ecdNeMm1kMpEue9eCtcloZNdtJNRgCTXD29v0mvg73ymw80eCmJkhkISFz6UbH0V7VJ0tzX000q97Z3JimYOh5Mk+fYaMOc25mqgbkbAGJxK59Ej+EIvYsVIsBz6Egkjh94rY637MwWmGkwqNi9JZI/5dnpaG1Gz+lF2fs1IECRrYD8SeknnNSqK4Y6VljdlALKrEA8CQCRetEBrG0AwC1gGxtoBQBLN596osFHnkuzH0EHFj/Ydp/OsrxHhMxMjyByORlGRowAMqE+dkbjmK3Fzfjw4W4bxYt5g8kjZmJBJ/sOgdlVisI258xq3Afc155mlpHyCVmAacB+q9l+itgbdhxcIlgN19EgizIQB5rDmOvq6L0yrM/AxidMRH2xuP+4H9BWmVtQSayMOK3bNKZYw8ooooqZToooooiKKK8yOACTwAJPqHGlaIkG3pDNNHhVOh8+UjmUagf3+8VknhAxgkx8oX0Y7QqOgRjKR7V61zdiMvyuJI1kYhb8yj+19P5aoG9vg38Ww0mKM5kkDKzeaFWztZuckm7DX11h3HysM9PNjwaMu69noSeCzWnVvdQ0DR7ucceVAMUi2FHFjAMLKwjm4YeY8D0Qy9I+aeI4aiwqRsnbeL2RiDG6nLe7xN6LjhnQ9P0h0a1Y/BNsnDTRSNJCjyxuNWGaysAV0Og1U62q+bw7tQ4yLk5V4eiw9JD0qf7cDU8UDnMD2nHZ/atW7S0MNqfZZWExnzA7DnVvttp+RRetgbxQ4yISQtf5yn0kPQw/vwNM6wraOycXsfECRGNr2SQDzJB81x0/RPrHTWnbn79RY5cvoTgedGTx6WQ847OI/OrcNovG4/BywdI6I1LP5FmN+I7do49+dFZ6KKKtLARRRRREUrxXw8vIj4uMgzdDNoyxergzdmUfKNd9p4woAqWMshyxg8B0u30VGp6dBxIrxdMLCBqxvYDi8sjXJ9bMbkngNToBpw41wVmJpaLwzOXft78F2x+PEQGhZ2OVEHF26B0DnJOgFzUNtlExSlyGllRlYjgAQbInQov6ydTqakYDBEEyy2MrC2mqxrx5NOznJ4sdeAAHTG7RWOwN2dvRRRd29Q6OljYDnIoccSvrSWm5Hidp+7B/a+7OxGeGN/nIjfioP96r2FV8VgkghLIDGoaa7qFP8Ay8pBc37QvaeFSNhbPaWBBOfMS8YiHo/BsU+EPyz5vD0ew8aZbvD/ANrD9mn6CuBV1K7uysOLYLxbiQ4U3Cl7n+uKqGxd03jhlu5fEROpzXJuwRXKgnW3wgA7V7auOxdpCeJX5+DDoYcf8/fXjYgujt8+WY/g5Qfkgpbhh4tjSnCOcZl6A/R+Nx94qkWizyNkb5XYHj/1PwpbRK61F4f5hiPx5h8hWOiiitNZCVbV+Pwn2kn9GWmtKtq/H4T7ST+jLTWppPKzh8lfAlWC/i8R9SD92mtKsF/F4j6kH7tRt9pXXBuyOUIK3KmxsSFIv99R2t+rBfuaD0Cilk1Ubn0rSpUfejf3D4MFSeUl5kU8PrHm9XGsq2t4RMZPIr8qYwjBlVNFBGouPlffeo+0MHygv8ocD09hqHgths2r+aPzNeZfbzILxNBu+5rzEmkzKLzjQbvua2/c3e1MdDmFllWwlToPSPonm/Dmoxm5UEkvKaqD6SrYAnp7O235VWvBlEscsiKAAUv2mzDj+NaJetSAstkIdI2v9LYsxj0hA10ra47fZItj7PjTFTcmgVYkjiFvnt8JIT0nKYteyn1Kd2heEynjO7zfyufg/wD9YSm1XIwA3Bbc7Qx9xooG0HLA9aory63BHSLUSShQWYgAakk2AHSSapm0/CvhYpVjXNIM1nddFUc5F9Wt0UfIxnmKqSSsj85oqPtODkCyzDLbQhhx6LDnqAm6ck0gSAXJOo+aOm/RWlbzbvQ7SmiXMfNiaQyIbjK+kQAPm+cczX42jtz1Y9kbGjw6ZEGvym52PSf8Vhx6Me2Twu8P37VZD9ANhETo5Cb14uqMhhdA3k4mvDDer3O3MjwKGxzyuBnbm6cqjo/OrHRVW3m35TDMYkTlJANbmyKTwvbUnnsPxrZc6OzsxwC03PisseJoArTRVN3P8ISYlzh5rR4gcOZZRxGS/wAoDivZcX5rlUkcjZGhzclLFK2Voe3IoooortSIpVvPismGe3FrKP5uP5XprSDe0ZhDHzPKoP6f3qnbnFtneRnSnPBWbI0OmbXfXlimmycNycMadCi/rOp/M1x3hwHL4WaK1y8bgfWscv52pjRVhsYawMGVKKMSuEmsGda/nNY74H8fkxckV9JI7/zIQR+RatirDMKfEttAcAk5X+SQkf8Ai9bnVaxnwFp2Feh/+kYDaGTtye0H7+KLhjsCkyNHKgdGFip4H/77ax/e7cCXAt4xhmZolOYEE54j225vpD7+k7PXwi+hqaaBsoxzWbo7Sc1hf4cWnMHI9j7rPtyPCas2WDFELLoFk0CydjfNb8j2cDdsXteKOSKJ3AeYkRrzmwJPqGlvWQKzPwkbiRQIcXCyxi4DRHQEt/w/1y9ANuFqoZ2rKZEkMjM8eXISSSoTVQL8wqmbS+HwPFT8L0jNC2XSX/JszrrTWo3O9vaufT2/Slc551RS7GyqCxJ5gNSah7A2uuKw8c6/LUEjobgy/cwIqNjsUrucxtBAQXOp5SUWyRgDjlNjYcWKjmIrQvClQvHtgdrCxwyz37qca4L1DLkDYqYEM9lRLXZUJ8yMD57HUjpIHBQa7YPCHMZ5rZ7HKt/NhTnUHhmNvObntbgBUTl7Ossykym/IQLZmRToSebOflOSFW+UHiWkjZzS+diLEcRCusY6M5/1D67L2aXrkff7U78MSaV/W5vtvOR37/nj7zaYewTnmYXX/pD5Z+l6P1uFSsHs9YrkXLN6TsbuxHSf0AsBzAVKAorsDaVVdJhdaKD7mfo9ku2PoJV+bNL/ANx5T/8AuvmxJAuDiY8BEpPqCgmjBG02JXpMcg9TRhP1hNQs1tmDtgVR63UKPzauK06q0W3zTeWdQe6YbBjK4aIHjkUt9Zhmb8yahb2YcmISr6UTBh6r2P52P3U7RbADo0rjjsPnjdPnKR+IqO0RayF0ft12dVDHNScSe9eea9YTECRFccGAb8ReutJd0cRmwyg/ILL/AHH5GnVdWeXWxNfvAUc8erkczcUq2r8fhPtJP6MtNaVbV+Pwn2kn9GWmtXZPKzh8lQhKsF/F4j6kH7tSdsbP5eCSK9s4tfjY8QfxFRsF/F4j6kH7tNa5tDQ43TkQP0FyWh7S05Gqw7H4F4ZGjkFmU2P9iOw8b002NsOXEm0a6aZmOij1np7BWnbQ2DBO6vLGGZbgXvwPMbcfvqZDAqDKqhQOAAAH4CvODQ9ZPE7w9V5tugQZPG7w7N6zfbcy7PtDh2vOR8LLYXVTwVAbhb8em1unSj7V2piFDGORzntyvnElspurX43B5xrYkcKdbWwb+MShyc2drk8TqdaTSxFTY8azjPSSjcAMh96rOjtr4bQHw+G4fCN1Pnetb8HW0oZcFGIpmlKAK+c+ejfNIvootZbaWFNdv7aGFhMpQtqAALDU3tcngNO2sP2PiHwuKjxEBIIZRIi8JEJGZbc5I5um1ta2XfTDmTBS2BJAVhob6EE6eqt+O06yBxZmAvTf6g+1QyTDz4k8c8llG+W9GJxPpNaL5i6AdBPT6zVUjiLGygknmFPziUJyXuTfQajtuam4XBrGLKLdvOfWa8+61OAq/ErzE800IGvabzhUVwqN/Dcrd4JEdBNG5B9BhzkcRa/R2cBc9NaLVM3D2NLGzSuuVGWwB0Y6gg25hpz9NXOvR6PLzAC8Yr1OjZJX2dplrX33bOmSgbe2gYMPJKq5iq3A7eFz2C9/urFcTOzFnYksSST0k8Sa3TF4VZEaNxdWBU+o1mu8G6zYY6DNEdA1uHY3b+tZ+l2SYPAq0ZrK07HL4ZAKtGft7qg4rCh7G5VxqrDQgjUajtrTfBrvxLiGOExIvMi5lk/4iAgG/wBIXGo49hGtFxeBtqvDo6KuPgz3cLP429wEzLFxFyRZz6gNPX6qg0dO8vDW4hVtE2h5kDGYg5rSaKKK9KvXIqJjdmrK0bNe8ZzLY6X04/hUuiuXsa8XXCoXTXFpq1FFFFdLlYx4WsFyeOEo05RFa/0kun6Kta3sbHCbDxSj/URH+8gEj7jpVI8Muz82HhmHGNyh9Ti/6oPxpp4LMfymz0XniZ4z+Ocfk4qjH4LQ5u/Feptv/I0TBLtYS08PoCt9FFFXl5ZId59zocdl5VpBkBy5WsBfibEEXrOd6fBzDhArHHKgclUEqPqQLkZo83N9GtkpHvnsHxvCPGvxi/CRH/mJcqPU2qnsY1BJZ434kYrTs2l7ZZWXYX4DIGhCzvczetcHHLh2xMWViGjkGdlQnzXNitzp5wFuI7abYffbCsygYhYkj+LLBnK3veSwUhpjc3ZtFufSJas+SS4vrr08R2HtrrBA8jpHHq8jKifWY2BPYPSPYprhrA0BoWRJp+aaRzjG287PPPL7xO8rcd3ZsPJFyuHflFckNIcxZ2UlTmLC+huLcBzAU1qHsfZi4eCOBPRjUKOk24se0m5PaTUyrIFFKXFxq7NFFFFfV8S0m2Kf6UK/9jv/APJUGPXCYRPnnDD7lyyt+UZqbjmy4iI/OjmT7/g3H5Iah4DVcCvRGZPZjVP3ahOdPuNFpM8odwP+IdT9J/RRRUyzVC2XstYAwUkhmLa20vzC1TaKK4YxsbQ1ooF095ebzs0q2r8fhPtJP6MtNaVbV+Pwn2kn9GWmtWZPKzh8lcBKsF/F4j6kH7tNaVYL+LxH1IP3aa0m8w4N/QQIoooqFfUi3s2Cs8Luo+GRWKHpIBIVukE/hWa4zAGwDrbModT0qwuGU9FjWz0l2Fh1ytEygnDyuqXAJVGtJHbo8xwv8tZVs0e2dwc03TvWbbdER2thkZ4XgjHeDga8MKcVUdxNzm5bl5kIVLGMEWzNzNY8w/W1Xram0uSACrnkc5Yo72zNzknmUDVm5h22B6bS2isKZmuSSFRR6TufRRRzk/lqTYA1H2Xs5lJmmsZnFjbVY14iJPojnPyjqeYC3BCIWatue0q/YbGyyxVdiP2ew28lSMb4Ln5YPG6nOCZD6KqxNzkUfJ6BzAa9NWjYO5sWHszfCSDnI0X6o6e0/lVhr4DXLbFC1+spioZLMyWbXyeJ2yuQAyAGwDYNmyi+0t25vDBg4+UnkCDmHFmPQqjUmoe/G2ZMLgpZ4cudMlswJFmZVJsCNRmvX5223tCXFOZJZGeQ85PN80DgB2CwqSacRmm1cz2kRG7tV+274eZCSuFgVBzNISzevKtgD2XNaNufvbDtPDZwBmHmzRHUoT+qnmP9wa/McUDMwRVJY6AAXJPqrTvBlu1LhsVHM8hQsQhjU6FW5pDwOtjYc441WNpawgPOeCqm2NjIEhzwWmR7hwCQsSxW9wl7AdhPEj8Pvqw4fDrGoRFCqugAFgK6UVais8UNdW0Cquw2WGCuraBVFFFFTqwiiiiiIooooir+/uz+W2fOvOq8oPXGQ+n3Aj76pngYx3n4iEniFkA9RKt/5LWoTRBlKngwIPqOhrP9gbnpsueOebF6ysMOihCAzy3yqTc/NvwHo1VkjdrWvaOK37Ha4Ro+azSuoTQtzz+gc1odFFFWlgIooovRFjPhB2H4tjWZRaPEXlToD3HLL7RD/wDUPRTTwVbDzzPi2HmxXji7ZGHwjfyqQv8AO3RVx353cOMwpRMvLIRJCWNhmGhUnoZSV7Lg81TNkYCPA4NYywCQoWdzoCRd5JD6zmY+uubuNVTbZgJjJs+U1orxFKGAYG4IBHqOor3XSuIooooiWbaGsDdEtvbjlT9XFRNhec0X/LwsI++XU/0RUreQ2gLfNeJvwkS/5XpbuZtCKQNklRmCQLYMCQEiS+nG2Z2HrvUJPjAWnG0myueBlh9/yKfY/HpChkkNlH3kk6BVA1LE6ADUmqdi9uYmY3EhgXiqxhC4+0dw6k9iqACSLtYGp2+05MmHi+STJMe0xBEUHsvPn9ca1TMWxldksCeUMcalpFQBEjeWRuTZSTZ7AX6OHnGplmKzYPeKeAkuzYiPiwYKJR0mMxqqtoPQKgn53MbrDMrqHUhlYBlINwQdQQRxBFZPgJMkgjAsCWidczMBKsYnDoXJOVojqOY5Rbiau240vwc0X/Dme3qlCz26eMp49PRaiJhtX4/CfaSf0Zaa0q2r8fhPtJP6MtNamk8rOHyV8CVYL+LxH1IP3aa0qwX8XiPqQfu01pN5hwb+ggRRRVW343m8Xj5KM/CyDiPkLwLes8B955qqTStiYXu2KKeZsEZkfkF73h35iw90S0so0sD5qn6Tf2GvqqpbJ8Jhkx2kSxq6qs9yWN4g5ugFvOJbKON/N56qrGojQMkizwtkmQhlOliR030rCbpF731dgFj6P0/q53GdgLHAim73rvB3gj2W57NwTu/jM4s5BEUfEQoebo5RvlEfVGguWckgUFmIAGpJ0AHSarG4e+nj8TB05OeLKJV5jmvZl7DlOnN28aqu9m8Es0rxMcqIzKFHAlTa7HnOladotbLPGHjGuS0bfpRsUYlpWuDQMvvUrtvx4R3HwOFOUG95flHpCdHr4+qqvunvxNgmtcyQsbvGT08WQng35Hn6ag7YjNlNuF70prIZa5JCJCcV5xlulkIlJxW+7cw/j2z3WL/XiBjzaekAy36OavzpisK0btG6lXUlWU8QRxBr9C+D7E59nQG98qlD/KxAH4WqFvp4OoseyyBuSlGjOFvnToYXFyOY9GnRbZljMzA8Z0W/NEZ42yNzos73Ow0fi4kCAOS6u3ObEEC/qYVe9g7vyOyynzFUhgSNWsb6Do7aY7s7gw4NcuZpfOLefawYhQSAPqjjerPVKPRt6TWSngFQi0Rem1sx4DueyKKKK2l6BFFFFERRRRREUUUURLN4dtQYWBpMQxWM+abK7XzXFrKCdemsDxu23dUiSeSWCGQS4cy3LqLAoDck2UaWudbkWBAH6MlvlNhc2Nhwv2Vim8W4WJQQzSlDNisQkTpFokQk9EA5ObKVvYAAL6R1ME7XlvgOK1dFy2aOatpbVvzs3e+3aE38Gm+UTYiQYnESvjJ2VFDK5RVF2VI7XCglrnRRwGpFzq9VDcXdabANNE5jeEkPDIthJqTmSQWv0NxIuWtYWAt9SsBAxzVC0FjpHGMUbXDhs5BFZ/Ps/aHiwCJOJSZpAzYlS4YJGIg45Xkxdg2ilo9L8mnKWi0CiulCqLj9nY0tMyDFec2JMfw8QAtGhw4AE1gnK5rC19LN5uh+7JM8y4ho2kcB8YjZp0kDayiOBEzZY3ViNSQLW85gwyXmiiKr7ubOxCTlpTOE5NQqGSIwqMkQChFJbOGVrkWXU6tpa0UUURFFFFEVa8In/wCPm+CMgtrY2KW1EnA3CkAkdF6ieDHYIgwayFbST+ex58uvJj1Zdf5qib043FxyzMxxIw90CmJcC0eRkjDZuVUuPhC9y2gHZXXcnaGIknZGaYwxxlSsq4Rcr3j5MKIQGtkz6nzdLcRUWrGsv+y0BbXNshsoGbqk78Mvvsp2+2EtyWI1tEXSToWOQAlz0WeKO5JsFLnotUMZgWVmIR2DNnvGyLLHIRkexkKqUZVUWJ0IOh0y6Pt7HpDh5Hdc4ylQlgeUZvNWOx084kLrprrYXNUvd3dyeWIss6KuYqueNnDZbK7R5XjITlA4AN9FW1hapVnpbgcGcwdlKKmZlzsjOzvflJZCpKiwuBYkWZibaBbruVhCsLSsLGd+VAOhyZVSK45iUQNbQjNY6g1ywO5pzBsRKsgUghEjMaEjW8gZ3LWNiBcDTUHms1ESravx+E+0k/oy01pVtX4/CfaSf0Zaa1NJ5WcPkr4EqwX8XiPqQfu01pVgv4vEfUg/dprSbzDg39BAis0372I4xJmseTfLrx84CxHZwrS654jDq6lHAZToQeBrOtdm/kR3K0OxUrdZP5UVytDmOKxObBgjTQ/r66gspBsavW8O6DwnPEC8ZPAaspPMekdv+zI2PuAXKviNACDkGpNtbMeYHo4+qvLx2O0azVFvbmvGxWC1a0wlp47ONV18HO7ZjU4p7hpFyqOHmXvmbpueHQPXVe3swhXFy3BAZsw0IuDbUdl71q4FtBUTamyY8QmSRb9B51PSDW/aLBfgETDiF6a1aM1lmbDGcW447eyx/LfS33U92D4Lc7iWe6R8eT+U3r+avZx9VXLYe6MWHOY/CPzMR6P1RzHtp7VaxaMLPFKfx3VXR2hjH45zju7rlhsMsahEUKqiwAFgBXWiitwCmAXowABQIooor6vqKKKKIiiiiiIrniGYKSgDNbzQxKgnoJCm3rsa6VzxCsVIQhWt5pZSwB6SoZSR2XFEVXwe+cjZGkw6KjxRT+bMXkyTEhAqGJc73Gqg3NwFzEgGyYrHxxBTJIiBmCLnZVzM3oqMx1J5gKrWC3KkUxl54mMMUUUTLAySIYc2RgxmbjmIcAWZSV0BpttHYzymBuVVWjN3ZUYF/QLKvwnmqSuqtnB0uCVDAimybVhXOWmjHJlRJd1GQtbKHufNJuLA8bivLbXguAZorligGdLl1YIyjX0g7BSOIJA40pO6AKyIZTlaOWGOygFVlYO5c3+EbMNCQNL8SxY+cDuo6zLNJMkhviC3wIUjxjkriM5zlAMXPmJDEX56Im423AVzieLLmyZuUS2f5l72zdnGptVabcwvDFE8kT8j5qZoAyGMJyVnUyec2X5V7fRtpVoVbADooi+0UUURFFFFEXHG4tYo3le+WNWdrAk5VBY2A1Og4VU23qmjmlBheRmaERwq6NkBjkkJBRecR89/OJGbLZquVLP/AEzhbEeKw2Ygn4NNSL2vprbMbes0RJW3ymVnU4XlDykoRYmJbkosuZmBWwb4RQNcpJN2W1zI2hvNMELwwoRy6wqXkIvbErhpcwVSV84nKRmFtWsbIzaXYOHa+aCI3YObourgWDHTU2FqJdg4di5aCJjJlL3RTmKkMua41syg+sA0RKsZvaFjmYwMyrHiJEAZbyDDHJOCGsF846XJuNdDpSOTCTYFo5EUKG+DjXPmuozFcNKbC5yglH+Sbgk6mW5y7GgYSBoYyJQBLdVPKAaAPpqOw11xOASSMxOgKEZcvNYcLW4WtoRqLAiiKk7e2scbLDDCXVSRYsrKRKwbM1mAvyUQd+gu0djcXW8YTCrFGsaCyooVR0KosB+ApbsjdiPDyGQPJI5UoDIytlUkMwWyi1yq36ci9FOKIiiiiiJVtX4/CfaSf0Zaa0q2r8fhPtJP6MtNamk8rOHyV8CSPM8WKlbkJXV1iylAhF15S4N2BvqPxrv5cbquI9mPv00or6ZWnNu7fswSiV+XG6riPZj79Hlxuq4j2Y+/TSiv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jfEPNPARBKgjZ2ZnCAAGORBwYm92HNTyiiuXvvUoKU/wDflA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129041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1" grpId="0" animBg="1"/>
      <p:bldP spid="12" grpId="0" animBg="1"/>
      <p:bldP spid="18"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Diffuse Reflectance (DRIFTS)</a:t>
            </a:r>
            <a:endParaRPr lang="en-US" sz="3200" b="1" u="sng" dirty="0">
              <a:solidFill>
                <a:schemeClr val="tx2"/>
              </a:solidFill>
            </a:endParaRPr>
          </a:p>
        </p:txBody>
      </p:sp>
      <p:sp>
        <p:nvSpPr>
          <p:cNvPr id="98306" name="AutoShape 2" descr="data:image/jpeg;base64,/9j/4AAQSkZJRgABAQAAAQABAAD/2wCEAAkGBhQSERUSExIWFRUVGRYVFRgYGBQYGBYXFxsWFxYWFxsXHCYfHxslGhQdHy8gIycpLCwsFx8xNjArNSYvLCkBCQoKDgwOGg8PGSwkHyUvLS8sNTA1KiwuNiwsNi0sKjQtLy8vLCksNSosLCosLywsKiwsLC0pLC00LCwvNCw0LP/AABEIAJkBSQMBIgACEQEDEQH/xAAcAAACAwEBAQEAAAAAAAAAAAAABQQGBwMCAQj/xABLEAACAQIDAwYIDAUCBQQDAAABAgMAEQQSIQUGMRNBUVRh0gcUFSIycZKTIzNCUmJyc4GRobHDNIKzwdFD8FNjg6KyFiTT4TWjwv/EABoBAQADAQEBAAAAAAAAAAAAAAADBAUCBgH/xAA1EQABAwEECAYCAgEFAQAAAAABAAIDEQQSITEFE0FRcZGh0SIyUmHB8IGxFOGSFSMkQvEG/9oADAMBAAIRAxEAPwDWZZZ5MRJHHKsaxrGdY85JfPc3zD5o5q6eJYrrSe4Hfr5gv4vEfUg/dqfiMWqZcxtnYIvGxYgkC/Ne1teew4mrMklwgADIbBuHsjWl2Sg+JYrrSe4Hfo8SxXWk9wO/U7F4xIkMkjqiLxZ2CqLmwuWNhqbffUPCbyYWVxHHioJHPBUljZjbXQKxPAflXGuduHJvZfKLz4liutJ7gd+jxLFdaT3A79MTMuYJmGYgsFuLkAgEgcbAsNe0dNe6a524cm9kolfiWK60nuB36PEsV1pPcDv00oprnbhyb2SiV+JYrrSe4Hfo8SxXWk9wO/TSimuduHJvZKJX4liutJ7gd+jxLFdaT3A79NKKa524cm9kolfiWK60nuB36PEsV1pPcDv00oprnbhyb2SiV+JYrrSe4Hfo8SxXWk9wO/TSimuduHJvZKJX4liutJ7gd+jxLFdaT3A79NKKa524cm9kolfiWK60nuB36PEsV1pPcDv00oprnbhyb2SiV+JYrrSe4Hfo8SxXWk9wO/TSimuduHJvZKJX4liutJ7gd+jxLFdaT3A79NKKa524cm9kolfiWK60nuB36PEsV1pPcDv00r4TTXO9uTeyUSzxLFdaT3A79HiWK60nuB3694neCBOMq+oed/43qE2+MXBVkf1L/k1UfpOFmDnt5N7Kw2yTOxDSpXiWK60nuB36PEsV1pPcDv1E/wDVfRh5j/LQN8Ix6Ucq+tR/muP9Wg9Q/wAR2Xf8Gb0qX4liutJ7gd+jxLFdaT3A79fIN58O/wDqAH6QI/UWplFMrC6sCOkEEflViO2Nk8haeAb2UD4Xx+dpHGqXeJYrrSe4Hfo8SxXWk9wO/TSiptc7cOTeyjolfiWK60nuB36PEsV1pPcDv00oprnbhyb2SiV+JYrrSe4Hfo8SxXWk9wO/TSimuduHJvZKJX4liutJ7gd+jxLFdaT3A79NKKa524cm9kok3KTxTQq8yyLKzqRyeQi0buCCHPOluHPTmlW1fj8J9pJ/RlprSU1DTvHDaUCVYL+LxH1IP3anY7BLLG0bi6sLG2hHOCDzEEAg8xAqDgv4vEfUg/dprXyfF34b+gvrHFpqM1XMTjnOExMMgZp442QhEZjIHUrFIqoCbNz2GhDDgL0mYvLiM6pPySRYPlUbDzoX5GSdmyM6A5kLo+VblxcC54WjbOEa64iIXliv5v8AxYzbPF6za69DKOYmp2DxSSosiG6sAQew/wC+FV24YFWJWhw1jcjn7H+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a4hsOI8M6o8riPW4Zg17hSOGgJJ6AacbGidcPEsgs6xorC97MFAOo7RXAdV12isugDYWy3hiSKbcNqmUUUV2qyKKKKIiiiiiIooooiK8TTKoLMQoHEk2AqHtbbCQLdtWPoqOLH/AB20sg2PJiWEmKJC8ViGgH1v939XCqctpo7VxC87oOJ+M1Zjgq2/IaN6ngPoXqXeN5SUwsRe2hc6KP8AfaR6q+DduSXXEzs30F0Uf2/Kn0MKooVQFA4AaCvdcCx6zGd172yby2/mq7/k3MIW3ffM89n4S/DbAgj9GJb9J84/916nKgHAW9VeqKtsiZGKMaBwVZ8j34uJKK+EV9oqRcKJiNkxP6USH7hf8RrSyXdNAc0EjxN2Ekf5/On1FVpLJDJ5mivI8xip2WmVnlcfjlkq74/isP8AHJyyfPTiPWP8j76bbO2tHOLo1+kHRh6xUys+x21Em2kuFiiaCQZ80h825VSwso5jb0ue/CqzhLZqXHXhuOf4PfmrsMQtl7w0LQSSMqDeO3JaDRSDA7deNxDihlb5L/Jb1/5/G1P6twzsmFW7MxtHFUJYXRGjvwdh4IoooqdRIooooiVbV+Pwn2kn9GWmtKtq/H4T7ST+jLTWppPKzh8lfAlWC/i8R9SD92mtKsF/F4j6kH7tNaTeYcG/oIEUmX/209v9HENp0RznUjsWTj9e/wA8U5rhjcGssbRuLqwseY9hB5iDqDzECq7hXJTxPDTR2Rz7/j+l3oqkTeEZIL4dwZp4yyMUKhGy2sxa5sSOKgGzBhUTYnhSHL8liwsayfFuLhVPDI9zw583brYVB/KivhlcVWtL22acQSYOIqOGw/nYrVvTtdsNhzIgBYkKCeC3v51ufhWJ7xyM7CRiWZr3J4k1tO+MGfByAC581hbXgyn9L1k+JwSutm+49FYulJCydtThTuvK6ZldHaW3j4adwqtW7+DnE59nQfRDJ7LMB+VqybZe5s+ImEcYuOJc+io6W/xW0bs7vLgoBCrFtSxJ52Nr2HMNOFWtHgl18ZK9osFzi9vlpmm1FFeXcAEk2A1J6AOJrZW+lTfC40D5OHS//Vl0H3iNT72m9Kt3FJiMzCzTsZj2BrCMfdGEH3U1rhmVd6sWjB1z04d+tUUUUV2q6KKKKIiiiiiIpdtzbSYaMuxF9co4X7T2DnNTcRiAil2NgouaxnwibWkldMxsJAWC/QDFV+66t94vWfbbSYhcZ5j0G/t7rX0To/8AmzBrsG7Vp2xtjHN4xOc0ragHgg5rdv6U8rGdzPCJJhCIMRmeEaC/pxeq/Ffo83N0HYMHjElRZI2DowurA3BFd2PVhl1me3fXed6+6WsNossv+7i0+UjKm724ftdqKKKurHRRRRREUUUURFFFeZJAoLEgAAkk6AAakmiKLtPHcmoyjNI5yRr85j0/RABYnoBpditmLEkLaM6TIWcgZmaVuTduy/KcOYADgKl7NjMjHEOCMwyxKfkRmxuRzM9gx6AFHMa4b1YsJh2HFz5yKOcxkOWNuCjKCTzdpIBidiC4q/FVsjYm78fkcAK9dlEq313hWNo8KcM0rzkCMkqqhiQosdTcE8LCvWwtrSQLGk5vHILxvrYdhvzfp6uD7C7LUedJaSRiHZiPlL6OUH0VW+g5rk6kkmLs3ArNgo0cXBRfWDbQjtqpNZ3l+tYaO2cNx3/CsCeDUCO7gDicczXEVypT87fZwDRSDYeMaJ/FJuI+KbmZej/faOan9WYJhMy9kciNx2hZ00RidTMbDvCKKKKnUKVbV+Pwn2kn9GWmtKtq/H4T7ST+jLTWppPKzh8lfAlWC/i8R9SD92mtKsF/F4j6kH7tNaTeYcG/oIEV5drAm17Dh09leqKhX1YXtWfl53nK2ZiT5vRwA7bAcaVYmESAhhf+3qrS95dzjGWlhF0Nyy8685I6R+lUnF4G+q8ecdNeMm1kMpEue9eCtcloZNdtJNRgCTXD29v0mvg73ymw80eCmJkhkISFz6UbH0V7VJ0tzX000q97Z3JimYOh5Mk+fYaMOc25mqgbkbAGJxK59Ej+EIvYsVIsBz6Egkjh94rY637MwWmGkwqNi9JZI/5dnpaG1Gz+lF2fs1IECRrYD8SeknnNSqK4Y6VljdlALKrEA8CQCRetEBrG0AwC1gGxtoBQBLN596osFHnkuzH0EHFj/Ydp/OsrxHhMxMjyByORlGRowAMqE+dkbjmK3Fzfjw4W4bxYt5g8kjZmJBJ/sOgdlVisI258xq3Afc155mlpHyCVmAacB+q9l+itgbdhxcIlgN19EgizIQB5rDmOvq6L0yrM/AxidMRH2xuP+4H9BWmVtQSayMOK3bNKZYw8ooooqZToooooiKKK8yOACTwAJPqHGlaIkG3pDNNHhVOh8+UjmUagf3+8VknhAxgkx8oX0Y7QqOgRjKR7V61zdiMvyuJI1kYhb8yj+19P5aoG9vg38Ww0mKM5kkDKzeaFWztZuckm7DX11h3HysM9PNjwaMu69noSeCzWnVvdQ0DR7ucceVAMUi2FHFjAMLKwjm4YeY8D0Qy9I+aeI4aiwqRsnbeL2RiDG6nLe7xN6LjhnQ9P0h0a1Y/BNsnDTRSNJCjyxuNWGaysAV0Og1U62q+bw7tQ4yLk5V4eiw9JD0qf7cDU8UDnMD2nHZ/atW7S0MNqfZZWExnzA7DnVvttp+RRetgbxQ4yISQtf5yn0kPQw/vwNM6wraOycXsfECRGNr2SQDzJB81x0/RPrHTWnbn79RY5cvoTgedGTx6WQ847OI/OrcNovG4/BywdI6I1LP5FmN+I7do49+dFZ6KKKtLARRRRREUrxXw8vIj4uMgzdDNoyxergzdmUfKNd9p4woAqWMshyxg8B0u30VGp6dBxIrxdMLCBqxvYDi8sjXJ9bMbkngNToBpw41wVmJpaLwzOXft78F2x+PEQGhZ2OVEHF26B0DnJOgFzUNtlExSlyGllRlYjgAQbInQov6ydTqakYDBEEyy2MrC2mqxrx5NOznJ4sdeAAHTG7RWOwN2dvRRRd29Q6OljYDnIoccSvrSWm5Hidp+7B/a+7OxGeGN/nIjfioP96r2FV8VgkghLIDGoaa7qFP8Ay8pBc37QvaeFSNhbPaWBBOfMS8YiHo/BsU+EPyz5vD0ew8aZbvD/ANrD9mn6CuBV1K7uysOLYLxbiQ4U3Cl7n+uKqGxd03jhlu5fEROpzXJuwRXKgnW3wgA7V7auOxdpCeJX5+DDoYcf8/fXjYgujt8+WY/g5Qfkgpbhh4tjSnCOcZl6A/R+Nx94qkWizyNkb5XYHj/1PwpbRK61F4f5hiPx5h8hWOiiitNZCVbV+Pwn2kn9GWmtKtq/H4T7ST+jLTWppPKzh8lfAlWC/i8R9SD92mtKsF/F4j6kH7tRt9pXXBuyOUIK3KmxsSFIv99R2t+rBfuaD0Cilk1Ubn0rSpUfejf3D4MFSeUl5kU8PrHm9XGsq2t4RMZPIr8qYwjBlVNFBGouPlffeo+0MHygv8ocD09hqHgths2r+aPzNeZfbzILxNBu+5rzEmkzKLzjQbvua2/c3e1MdDmFllWwlToPSPonm/Dmoxm5UEkvKaqD6SrYAnp7O235VWvBlEscsiKAAUv2mzDj+NaJetSAstkIdI2v9LYsxj0hA10ra47fZItj7PjTFTcmgVYkjiFvnt8JIT0nKYteyn1Kd2heEynjO7zfyufg/wD9YSm1XIwA3Bbc7Qx9xooG0HLA9aory63BHSLUSShQWYgAakk2AHSSapm0/CvhYpVjXNIM1nddFUc5F9Wt0UfIxnmKqSSsj85oqPtODkCyzDLbQhhx6LDnqAm6ck0gSAXJOo+aOm/RWlbzbvQ7SmiXMfNiaQyIbjK+kQAPm+cczX42jtz1Y9kbGjw6ZEGvym52PSf8Vhx6Me2Twu8P37VZD9ANhETo5Cb14uqMhhdA3k4mvDDer3O3MjwKGxzyuBnbm6cqjo/OrHRVW3m35TDMYkTlJANbmyKTwvbUnnsPxrZc6OzsxwC03PisseJoArTRVN3P8ISYlzh5rR4gcOZZRxGS/wAoDivZcX5rlUkcjZGhzclLFK2Voe3IoooortSIpVvPismGe3FrKP5uP5XprSDe0ZhDHzPKoP6f3qnbnFtneRnSnPBWbI0OmbXfXlimmycNycMadCi/rOp/M1x3hwHL4WaK1y8bgfWscv52pjRVhsYawMGVKKMSuEmsGda/nNY74H8fkxckV9JI7/zIQR+RatirDMKfEttAcAk5X+SQkf8Ai9bnVaxnwFp2Feh/+kYDaGTtye0H7+KLhjsCkyNHKgdGFip4H/77ax/e7cCXAt4xhmZolOYEE54j225vpD7+k7PXwi+hqaaBsoxzWbo7Sc1hf4cWnMHI9j7rPtyPCas2WDFELLoFk0CydjfNb8j2cDdsXteKOSKJ3AeYkRrzmwJPqGlvWQKzPwkbiRQIcXCyxi4DRHQEt/w/1y9ANuFqoZ2rKZEkMjM8eXISSSoTVQL8wqmbS+HwPFT8L0jNC2XSX/JszrrTWo3O9vaufT2/Slc551RS7GyqCxJ5gNSah7A2uuKw8c6/LUEjobgy/cwIqNjsUrucxtBAQXOp5SUWyRgDjlNjYcWKjmIrQvClQvHtgdrCxwyz37qca4L1DLkDYqYEM9lRLXZUJ8yMD57HUjpIHBQa7YPCHMZ5rZ7HKt/NhTnUHhmNvObntbgBUTl7Ossykym/IQLZmRToSebOflOSFW+UHiWkjZzS+diLEcRCusY6M5/1D67L2aXrkff7U78MSaV/W5vtvOR37/nj7zaYewTnmYXX/pD5Z+l6P1uFSsHs9YrkXLN6TsbuxHSf0AsBzAVKAorsDaVVdJhdaKD7mfo9ku2PoJV+bNL/ANx5T/8AuvmxJAuDiY8BEpPqCgmjBG02JXpMcg9TRhP1hNQs1tmDtgVR63UKPzauK06q0W3zTeWdQe6YbBjK4aIHjkUt9Zhmb8yahb2YcmISr6UTBh6r2P52P3U7RbADo0rjjsPnjdPnKR+IqO0RayF0ft12dVDHNScSe9eea9YTECRFccGAb8ReutJd0cRmwyg/ILL/AHH5GnVdWeXWxNfvAUc8erkczcUq2r8fhPtJP6MtNaVbV+Pwn2kn9GWmtXZPKzh8lQhKsF/F4j6kH7tSdsbP5eCSK9s4tfjY8QfxFRsF/F4j6kH7tNa5tDQ43TkQP0FyWh7S05Gqw7H4F4ZGjkFmU2P9iOw8b002NsOXEm0a6aZmOij1np7BWnbQ2DBO6vLGGZbgXvwPMbcfvqZDAqDKqhQOAAAH4CvODQ9ZPE7w9V5tugQZPG7w7N6zfbcy7PtDh2vOR8LLYXVTwVAbhb8em1unSj7V2piFDGORzntyvnElspurX43B5xrYkcKdbWwb+MShyc2drk8TqdaTSxFTY8azjPSSjcAMh96rOjtr4bQHw+G4fCN1Pnetb8HW0oZcFGIpmlKAK+c+ejfNIvootZbaWFNdv7aGFhMpQtqAALDU3tcngNO2sP2PiHwuKjxEBIIZRIi8JEJGZbc5I5um1ta2XfTDmTBS2BJAVhob6EE6eqt+O06yBxZmAvTf6g+1QyTDz4k8c8llG+W9GJxPpNaL5i6AdBPT6zVUjiLGygknmFPziUJyXuTfQajtuam4XBrGLKLdvOfWa8+61OAq/ErzE800IGvabzhUVwqN/Dcrd4JEdBNG5B9BhzkcRa/R2cBc9NaLVM3D2NLGzSuuVGWwB0Y6gg25hpz9NXOvR6PLzAC8Yr1OjZJX2dplrX33bOmSgbe2gYMPJKq5iq3A7eFz2C9/urFcTOzFnYksSST0k8Sa3TF4VZEaNxdWBU+o1mu8G6zYY6DNEdA1uHY3b+tZ+l2SYPAq0ZrK07HL4ZAKtGft7qg4rCh7G5VxqrDQgjUajtrTfBrvxLiGOExIvMi5lk/4iAgG/wBIXGo49hGtFxeBtqvDo6KuPgz3cLP429wEzLFxFyRZz6gNPX6qg0dO8vDW4hVtE2h5kDGYg5rSaKKK9KvXIqJjdmrK0bNe8ZzLY6X04/hUuiuXsa8XXCoXTXFpq1FFFFdLlYx4WsFyeOEo05RFa/0kun6Kta3sbHCbDxSj/URH+8gEj7jpVI8Muz82HhmHGNyh9Ti/6oPxpp4LMfymz0XniZ4z+Ocfk4qjH4LQ5u/Feptv/I0TBLtYS08PoCt9FFFXl5ZId59zocdl5VpBkBy5WsBfibEEXrOd6fBzDhArHHKgclUEqPqQLkZo83N9GtkpHvnsHxvCPGvxi/CRH/mJcqPU2qnsY1BJZ434kYrTs2l7ZZWXYX4DIGhCzvczetcHHLh2xMWViGjkGdlQnzXNitzp5wFuI7abYffbCsygYhYkj+LLBnK3veSwUhpjc3ZtFufSJas+SS4vrr08R2HtrrBA8jpHHq8jKifWY2BPYPSPYprhrA0BoWRJp+aaRzjG287PPPL7xO8rcd3ZsPJFyuHflFckNIcxZ2UlTmLC+huLcBzAU1qHsfZi4eCOBPRjUKOk24se0m5PaTUyrIFFKXFxq7NFFFFfV8S0m2Kf6UK/9jv/APJUGPXCYRPnnDD7lyyt+UZqbjmy4iI/OjmT7/g3H5Iah4DVcCvRGZPZjVP3ahOdPuNFpM8odwP+IdT9J/RRRUyzVC2XstYAwUkhmLa20vzC1TaKK4YxsbQ1ooF095ebzs0q2r8fhPtJP6MtNaVbV+Pwn2kn9GWmtWZPKzh8lcBKsF/F4j6kH7tNaVYL+LxH1IP3aa0m8w4N/QQIoooqFfUi3s2Cs8Luo+GRWKHpIBIVukE/hWa4zAGwDrbModT0qwuGU9FjWz0l2Fh1ytEygnDyuqXAJVGtJHbo8xwv8tZVs0e2dwc03TvWbbdER2thkZ4XgjHeDga8MKcVUdxNzm5bl5kIVLGMEWzNzNY8w/W1Xram0uSACrnkc5Yo72zNzknmUDVm5h22B6bS2isKZmuSSFRR6TufRRRzk/lqTYA1H2Xs5lJmmsZnFjbVY14iJPojnPyjqeYC3BCIWatue0q/YbGyyxVdiP2ew28lSMb4Ln5YPG6nOCZD6KqxNzkUfJ6BzAa9NWjYO5sWHszfCSDnI0X6o6e0/lVhr4DXLbFC1+spioZLMyWbXyeJ2yuQAyAGwDYNmyi+0t25vDBg4+UnkCDmHFmPQqjUmoe/G2ZMLgpZ4cudMlswJFmZVJsCNRmvX5223tCXFOZJZGeQ85PN80DgB2CwqSacRmm1cz2kRG7tV+274eZCSuFgVBzNISzevKtgD2XNaNufvbDtPDZwBmHmzRHUoT+qnmP9wa/McUDMwRVJY6AAXJPqrTvBlu1LhsVHM8hQsQhjU6FW5pDwOtjYc441WNpawgPOeCqm2NjIEhzwWmR7hwCQsSxW9wl7AdhPEj8Pvqw4fDrGoRFCqugAFgK6UVais8UNdW0Cquw2WGCuraBVFFFFTqwiiiiiIooooir+/uz+W2fOvOq8oPXGQ+n3Aj76pngYx3n4iEniFkA9RKt/5LWoTRBlKngwIPqOhrP9gbnpsueOebF6ysMOihCAzy3yqTc/NvwHo1VkjdrWvaOK37Ha4Ro+azSuoTQtzz+gc1odFFFWlgIooovRFjPhB2H4tjWZRaPEXlToD3HLL7RD/wDUPRTTwVbDzzPi2HmxXji7ZGHwjfyqQv8AO3RVx353cOMwpRMvLIRJCWNhmGhUnoZSV7Lg81TNkYCPA4NYywCQoWdzoCRd5JD6zmY+uubuNVTbZgJjJs+U1orxFKGAYG4IBHqOor3XSuIooooiWbaGsDdEtvbjlT9XFRNhec0X/LwsI++XU/0RUreQ2gLfNeJvwkS/5XpbuZtCKQNklRmCQLYMCQEiS+nG2Z2HrvUJPjAWnG0myueBlh9/yKfY/HpChkkNlH3kk6BVA1LE6ADUmqdi9uYmY3EhgXiqxhC4+0dw6k9iqACSLtYGp2+05MmHi+STJMe0xBEUHsvPn9ca1TMWxldksCeUMcalpFQBEjeWRuTZSTZ7AX6OHnGplmKzYPeKeAkuzYiPiwYKJR0mMxqqtoPQKgn53MbrDMrqHUhlYBlINwQdQQRxBFZPgJMkgjAsCWidczMBKsYnDoXJOVojqOY5Rbiau240vwc0X/Dme3qlCz26eMp49PRaiJhtX4/CfaSf0Zaa0q2r8fhPtJP6MtNamk8rOHyV8CVYL+LxH1IP3aa0qwX8XiPqQfu01pN5hwb+ggRRRVW343m8Xj5KM/CyDiPkLwLes8B955qqTStiYXu2KKeZsEZkfkF73h35iw90S0so0sD5qn6Tf2GvqqpbJ8Jhkx2kSxq6qs9yWN4g5ugFvOJbKON/N56qrGojQMkizwtkmQhlOliR030rCbpF731dgFj6P0/q53GdgLHAim73rvB3gj2W57NwTu/jM4s5BEUfEQoebo5RvlEfVGguWckgUFmIAGpJ0AHSarG4e+nj8TB05OeLKJV5jmvZl7DlOnN28aqu9m8Es0rxMcqIzKFHAlTa7HnOladotbLPGHjGuS0bfpRsUYlpWuDQMvvUrtvx4R3HwOFOUG95flHpCdHr4+qqvunvxNgmtcyQsbvGT08WQng35Hn6ag7YjNlNuF70prIZa5JCJCcV5xlulkIlJxW+7cw/j2z3WL/XiBjzaekAy36OavzpisK0btG6lXUlWU8QRxBr9C+D7E59nQG98qlD/KxAH4WqFvp4OoseyyBuSlGjOFvnToYXFyOY9GnRbZljMzA8Z0W/NEZ42yNzos73Ow0fi4kCAOS6u3ObEEC/qYVe9g7vyOyynzFUhgSNWsb6Do7aY7s7gw4NcuZpfOLefawYhQSAPqjjerPVKPRt6TWSngFQi0Rem1sx4DueyKKKK2l6BFFFFERRRRREUUUURLN4dtQYWBpMQxWM+abK7XzXFrKCdemsDxu23dUiSeSWCGQS4cy3LqLAoDck2UaWudbkWBAH6MlvlNhc2Nhwv2Vim8W4WJQQzSlDNisQkTpFokQk9EA5ObKVvYAAL6R1ME7XlvgOK1dFy2aOatpbVvzs3e+3aE38Gm+UTYiQYnESvjJ2VFDK5RVF2VI7XCglrnRRwGpFzq9VDcXdabANNE5jeEkPDIthJqTmSQWv0NxIuWtYWAt9SsBAxzVC0FjpHGMUbXDhs5BFZ/Ps/aHiwCJOJSZpAzYlS4YJGIg45Xkxdg2ilo9L8mnKWi0CiulCqLj9nY0tMyDFec2JMfw8QAtGhw4AE1gnK5rC19LN5uh+7JM8y4ho2kcB8YjZp0kDayiOBEzZY3ViNSQLW85gwyXmiiKr7ubOxCTlpTOE5NQqGSIwqMkQChFJbOGVrkWXU6tpa0UUURFFFFEVa8In/wCPm+CMgtrY2KW1EnA3CkAkdF6ieDHYIgwayFbST+ex58uvJj1Zdf5qib043FxyzMxxIw90CmJcC0eRkjDZuVUuPhC9y2gHZXXcnaGIknZGaYwxxlSsq4Rcr3j5MKIQGtkz6nzdLcRUWrGsv+y0BbXNshsoGbqk78Mvvsp2+2EtyWI1tEXSToWOQAlz0WeKO5JsFLnotUMZgWVmIR2DNnvGyLLHIRkexkKqUZVUWJ0IOh0y6Pt7HpDh5Hdc4ylQlgeUZvNWOx084kLrprrYXNUvd3dyeWIss6KuYqueNnDZbK7R5XjITlA4AN9FW1hapVnpbgcGcwdlKKmZlzsjOzvflJZCpKiwuBYkWZibaBbruVhCsLSsLGd+VAOhyZVSK45iUQNbQjNY6g1ywO5pzBsRKsgUghEjMaEjW8gZ3LWNiBcDTUHms1ESravx+E+0k/oy01pVtX4/CfaSf0Zaa1NJ5WcPkr4EqwX8XiPqQfu01pVgv4vEfUg/dprSbzDg39BAis0372I4xJmseTfLrx84CxHZwrS654jDq6lHAZToQeBrOtdm/kR3K0OxUrdZP5UVytDmOKxObBgjTQ/r66gspBsavW8O6DwnPEC8ZPAaspPMekdv+zI2PuAXKviNACDkGpNtbMeYHo4+qvLx2O0azVFvbmvGxWC1a0wlp47ONV18HO7ZjU4p7hpFyqOHmXvmbpueHQPXVe3swhXFy3BAZsw0IuDbUdl71q4FtBUTamyY8QmSRb9B51PSDW/aLBfgETDiF6a1aM1lmbDGcW447eyx/LfS33U92D4Lc7iWe6R8eT+U3r+avZx9VXLYe6MWHOY/CPzMR6P1RzHtp7VaxaMLPFKfx3VXR2hjH45zju7rlhsMsahEUKqiwAFgBXWiitwCmAXowABQIooor6vqKKKKIiiiiiIrniGYKSgDNbzQxKgnoJCm3rsa6VzxCsVIQhWt5pZSwB6SoZSR2XFEVXwe+cjZGkw6KjxRT+bMXkyTEhAqGJc73Gqg3NwFzEgGyYrHxxBTJIiBmCLnZVzM3oqMx1J5gKrWC3KkUxl54mMMUUUTLAySIYc2RgxmbjmIcAWZSV0BpttHYzymBuVVWjN3ZUYF/QLKvwnmqSuqtnB0uCVDAimybVhXOWmjHJlRJd1GQtbKHufNJuLA8bivLbXguAZorligGdLl1YIyjX0g7BSOIJA40pO6AKyIZTlaOWGOygFVlYO5c3+EbMNCQNL8SxY+cDuo6zLNJMkhviC3wIUjxjkriM5zlAMXPmJDEX56Im423AVzieLLmyZuUS2f5l72zdnGptVabcwvDFE8kT8j5qZoAyGMJyVnUyec2X5V7fRtpVoVbADooi+0UUURFFFFEXHG4tYo3le+WNWdrAk5VBY2A1Og4VU23qmjmlBheRmaERwq6NkBjkkJBRecR89/OJGbLZquVLP/AEzhbEeKw2Ygn4NNSL2vprbMbes0RJW3ymVnU4XlDykoRYmJbkosuZmBWwb4RQNcpJN2W1zI2hvNMELwwoRy6wqXkIvbErhpcwVSV84nKRmFtWsbIzaXYOHa+aCI3YObourgWDHTU2FqJdg4di5aCJjJlL3RTmKkMua41syg+sA0RKsZvaFjmYwMyrHiJEAZbyDDHJOCGsF846XJuNdDpSOTCTYFo5EUKG+DjXPmuozFcNKbC5yglH+Sbgk6mW5y7GgYSBoYyJQBLdVPKAaAPpqOw11xOASSMxOgKEZcvNYcLW4WtoRqLAiiKk7e2scbLDDCXVSRYsrKRKwbM1mAvyUQd+gu0djcXW8YTCrFGsaCyooVR0KosB+ApbsjdiPDyGQPJI5UoDIytlUkMwWyi1yq36ci9FOKIiiiiiJVtX4/CfaSf0Zaa0q2r8fhPtJP6MtNamk8rOHyV8CSPM8WKlbkJXV1iylAhF15S4N2BvqPxrv5cbquI9mPv00or6ZWnNu7fswSiV+XG6riPZj79Hlxuq4j2Y+/TSiv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jfEPNPARBKgjZ2ZnCAAGORBwYm92HNTyiiuXvvUoKU/wDflA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4758046" y="1547896"/>
            <a:ext cx="4618182" cy="4565352"/>
          </a:xfrm>
          <a:prstGeom prst="rect">
            <a:avLst/>
          </a:prstGeom>
          <a:noFill/>
        </p:spPr>
        <p:txBody>
          <a:bodyPr wrap="square" rtlCol="0">
            <a:spAutoFit/>
          </a:bodyPr>
          <a:lstStyle/>
          <a:p>
            <a:pPr>
              <a:spcAft>
                <a:spcPts val="1000"/>
              </a:spcAft>
            </a:pPr>
            <a:r>
              <a:rPr lang="en-US" sz="2800" b="1" u="sng" dirty="0" smtClean="0"/>
              <a:t>Pros:</a:t>
            </a:r>
          </a:p>
          <a:p>
            <a:pPr marL="228600">
              <a:spcAft>
                <a:spcPts val="1000"/>
              </a:spcAft>
            </a:pPr>
            <a:r>
              <a:rPr lang="en-US" sz="2400" dirty="0" smtClean="0"/>
              <a:t>Can measure scattering samples</a:t>
            </a:r>
          </a:p>
          <a:p>
            <a:pPr marL="228600">
              <a:spcAft>
                <a:spcPts val="1000"/>
              </a:spcAft>
            </a:pPr>
            <a:r>
              <a:rPr lang="en-US" sz="2400" dirty="0" smtClean="0"/>
              <a:t>Accessory</a:t>
            </a:r>
          </a:p>
          <a:p>
            <a:pPr marL="228600">
              <a:spcAft>
                <a:spcPts val="1000"/>
              </a:spcAft>
            </a:pPr>
            <a:r>
              <a:rPr lang="en-US" sz="2400" dirty="0" smtClean="0"/>
              <a:t>Inexpensive</a:t>
            </a:r>
          </a:p>
          <a:p>
            <a:pPr marL="228600">
              <a:spcAft>
                <a:spcPts val="1000"/>
              </a:spcAft>
            </a:pPr>
            <a:endParaRPr lang="en-US" sz="2400" dirty="0" smtClean="0">
              <a:latin typeface="Symbol" pitchFamily="18" charset="2"/>
            </a:endParaRPr>
          </a:p>
          <a:p>
            <a:pPr>
              <a:spcAft>
                <a:spcPts val="1000"/>
              </a:spcAft>
            </a:pPr>
            <a:r>
              <a:rPr lang="en-US" sz="2800" b="1" u="sng" dirty="0" smtClean="0"/>
              <a:t>Cons:</a:t>
            </a:r>
          </a:p>
          <a:p>
            <a:pPr marL="228600">
              <a:spcAft>
                <a:spcPts val="1000"/>
              </a:spcAft>
            </a:pPr>
            <a:r>
              <a:rPr lang="en-US" sz="2400" dirty="0" smtClean="0"/>
              <a:t>Need a scattering sample</a:t>
            </a:r>
          </a:p>
          <a:p>
            <a:pPr marL="228600">
              <a:spcAft>
                <a:spcPts val="1000"/>
              </a:spcAft>
            </a:pPr>
            <a:r>
              <a:rPr lang="en-US" sz="2400" dirty="0" smtClean="0"/>
              <a:t>No solvent</a:t>
            </a:r>
          </a:p>
          <a:p>
            <a:pPr marL="228600">
              <a:spcAft>
                <a:spcPts val="1000"/>
              </a:spcAft>
            </a:pPr>
            <a:r>
              <a:rPr lang="en-US" sz="2400" dirty="0" smtClean="0"/>
              <a:t>Not as sensitive</a:t>
            </a:r>
          </a:p>
        </p:txBody>
      </p:sp>
      <p:sp>
        <p:nvSpPr>
          <p:cNvPr id="114690" name="AutoShape 2" descr="data:image/jpeg;base64,/9j/4AAQSkZJRgABAQAAAQABAAD/2wCEAAkGBhQSERUSExIWFRUVGRYVFRgYGBQYGBYXFxsWFxYWFxsXHCYfHxslGhQdHy8gIycpLCwsFx8xNjArNSYvLCkBCQoKDgwOGg8PGSwkHyUvLS8sNTA1KiwuNiwsNi0sKjQtLy8vLCksNSosLCosLywsKiwsLC0pLC00LCwvNCw0LP/AABEIAJkBSQMBIgACEQEDEQH/xAAcAAACAwEBAQEAAAAAAAAAAAAABQQGBwMCAQj/xABLEAACAQIDAwYIDAUCBQQDAAABAgMAEQQSIQUGMRNBUVRh0gcUFSIycZKTIzNCUmJyc4GRobHDNIKzwdFD8FNjg6KyFiTT4TWjwv/EABoBAQADAQEBAAAAAAAAAAAAAAADBAUCBgH/xAA1EQABAwEECAYCAgEFAQAAAAABAAIDEQQSITEFE0FRcZGh0SIyUmHB8IGxFOGSFSMkQvEG/9oADAMBAAIRAxEAPwDWZZZ5MRJHHKsaxrGdY85JfPc3zD5o5q6eJYrrSe4Hfr5gv4vEfUg/dqfiMWqZcxtnYIvGxYgkC/Ne1teew4mrMklwgADIbBuHsjWl2Sg+JYrrSe4Hfo8SxXWk9wO/U7F4xIkMkjqiLxZ2CqLmwuWNhqbffUPCbyYWVxHHioJHPBUljZjbXQKxPAflXGuduHJvZfKLz4liutJ7gd+jxLFdaT3A79MTMuYJmGYgsFuLkAgEgcbAsNe0dNe6a524cm9kolfiWK60nuB36PEsV1pPcDv00oprnbhyb2SiV+JYrrSe4Hfo8SxXWk9wO/TSimuduHJvZKJX4liutJ7gd+jxLFdaT3A79NKKa524cm9kolfiWK60nuB36PEsV1pPcDv00oprnbhyb2SiV+JYrrSe4Hfo8SxXWk9wO/TSimuduHJvZKJX4liutJ7gd+jxLFdaT3A79NKKa524cm9kolfiWK60nuB36PEsV1pPcDv00oprnbhyb2SiV+JYrrSe4Hfo8SxXWk9wO/TSimuduHJvZKJX4liutJ7gd+jxLFdaT3A79NKKa524cm9kolfiWK60nuB36PEsV1pPcDv00r4TTXO9uTeyUSzxLFdaT3A79HiWK60nuB3694neCBOMq+oed/43qE2+MXBVkf1L/k1UfpOFmDnt5N7Kw2yTOxDSpXiWK60nuB36PEsV1pPcDv1E/wDVfRh5j/LQN8Ix6Ucq+tR/muP9Wg9Q/wAR2Xf8Gb0qX4liutJ7gd+jxLFdaT3A79fIN58O/wDqAH6QI/UWplFMrC6sCOkEEflViO2Nk8haeAb2UD4Xx+dpHGqXeJYrrSe4Hfo8SxXWk9wO/TSiptc7cOTeyjolfiWK60nuB36PEsV1pPcDv00oprnbhyb2SiV+JYrrSe4Hfo8SxXWk9wO/TSimuduHJvZKJX4liutJ7gd+jxLFdaT3A79NKKa524cm9kok3KTxTQq8yyLKzqRyeQi0buCCHPOluHPTmlW1fj8J9pJ/RlprSU1DTvHDaUCVYL+LxH1IP3anY7BLLG0bi6sLG2hHOCDzEEAg8xAqDgv4vEfUg/dprXyfF34b+gvrHFpqM1XMTjnOExMMgZp442QhEZjIHUrFIqoCbNz2GhDDgL0mYvLiM6pPySRYPlUbDzoX5GSdmyM6A5kLo+VblxcC54WjbOEa64iIXliv5v8AxYzbPF6za69DKOYmp2DxSSosiG6sAQew/wC+FV24YFWJWhw1jcjn7H+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a4hsOI8M6o8riPW4Zg17hSOGgJJ6AacbGidcPEsgs6xorC97MFAOo7RXAdV12isugDYWy3hiSKbcNqmUUUV2qyKKKKIiiiiiIooooiK8TTKoLMQoHEk2AqHtbbCQLdtWPoqOLH/AB20sg2PJiWEmKJC8ViGgH1v939XCqctpo7VxC87oOJ+M1Zjgq2/IaN6ngPoXqXeN5SUwsRe2hc6KP8AfaR6q+DduSXXEzs30F0Uf2/Kn0MKooVQFA4AaCvdcCx6zGd172yby2/mq7/k3MIW3ffM89n4S/DbAgj9GJb9J84/916nKgHAW9VeqKtsiZGKMaBwVZ8j34uJKK+EV9oqRcKJiNkxP6USH7hf8RrSyXdNAc0EjxN2Ekf5/On1FVpLJDJ5mivI8xip2WmVnlcfjlkq74/isP8AHJyyfPTiPWP8j76bbO2tHOLo1+kHRh6xUys+x21Em2kuFiiaCQZ80h825VSwso5jb0ue/CqzhLZqXHXhuOf4PfmrsMQtl7w0LQSSMqDeO3JaDRSDA7deNxDihlb5L/Jb1/5/G1P6twzsmFW7MxtHFUJYXRGjvwdh4IoooqdRIooooiVbV+Pwn2kn9GWmtKtq/H4T7ST+jLTWppPKzh8lfAlWC/i8R9SD92mtKsF/F4j6kH7tNaTeYcG/oIEUmX/209v9HENp0RznUjsWTj9e/wA8U5rhjcGssbRuLqwseY9hB5iDqDzECq7hXJTxPDTR2Rz7/j+l3oqkTeEZIL4dwZp4yyMUKhGy2sxa5sSOKgGzBhUTYnhSHL8liwsayfFuLhVPDI9zw583brYVB/KivhlcVWtL22acQSYOIqOGw/nYrVvTtdsNhzIgBYkKCeC3v51ufhWJ7xyM7CRiWZr3J4k1tO+MGfByAC581hbXgyn9L1k+JwSutm+49FYulJCydtThTuvK6ZldHaW3j4adwqtW7+DnE59nQfRDJ7LMB+VqybZe5s+ImEcYuOJc+io6W/xW0bs7vLgoBCrFtSxJ52Nr2HMNOFWtHgl18ZK9osFzi9vlpmm1FFeXcAEk2A1J6AOJrZW+lTfC40D5OHS//Vl0H3iNT72m9Kt3FJiMzCzTsZj2BrCMfdGEH3U1rhmVd6sWjB1z04d+tUUUUV2q6KKKKIiiiiiIpdtzbSYaMuxF9co4X7T2DnNTcRiAil2NgouaxnwibWkldMxsJAWC/QDFV+66t94vWfbbSYhcZ5j0G/t7rX0To/8AmzBrsG7Vp2xtjHN4xOc0ragHgg5rdv6U8rGdzPCJJhCIMRmeEaC/pxeq/Ffo83N0HYMHjElRZI2DowurA3BFd2PVhl1me3fXed6+6WsNossv+7i0+UjKm724ftdqKKKurHRRRRREUUUURFFFeZJAoLEgAAkk6AAakmiKLtPHcmoyjNI5yRr85j0/RABYnoBpditmLEkLaM6TIWcgZmaVuTduy/KcOYADgKl7NjMjHEOCMwyxKfkRmxuRzM9gx6AFHMa4b1YsJh2HFz5yKOcxkOWNuCjKCTzdpIBidiC4q/FVsjYm78fkcAK9dlEq313hWNo8KcM0rzkCMkqqhiQosdTcE8LCvWwtrSQLGk5vHILxvrYdhvzfp6uD7C7LUedJaSRiHZiPlL6OUH0VW+g5rk6kkmLs3ArNgo0cXBRfWDbQjtqpNZ3l+tYaO2cNx3/CsCeDUCO7gDicczXEVypT87fZwDRSDYeMaJ/FJuI+KbmZej/faOan9WYJhMy9kciNx2hZ00RidTMbDvCKKKKnUKVbV+Pwn2kn9GWmtKtq/H4T7ST+jLTWppPKzh8lfAlWC/i8R9SD92mtKsF/F4j6kH7tNaTeYcG/oIEV5drAm17Dh09leqKhX1YXtWfl53nK2ZiT5vRwA7bAcaVYmESAhhf+3qrS95dzjGWlhF0Nyy8685I6R+lUnF4G+q8ecdNeMm1kMpEue9eCtcloZNdtJNRgCTXD29v0mvg73ymw80eCmJkhkISFz6UbH0V7VJ0tzX000q97Z3JimYOh5Mk+fYaMOc25mqgbkbAGJxK59Ej+EIvYsVIsBz6Egkjh94rY637MwWmGkwqNi9JZI/5dnpaG1Gz+lF2fs1IECRrYD8SeknnNSqK4Y6VljdlALKrEA8CQCRetEBrG0AwC1gGxtoBQBLN596osFHnkuzH0EHFj/Ydp/OsrxHhMxMjyByORlGRowAMqE+dkbjmK3Fzfjw4W4bxYt5g8kjZmJBJ/sOgdlVisI258xq3Afc155mlpHyCVmAacB+q9l+itgbdhxcIlgN19EgizIQB5rDmOvq6L0yrM/AxidMRH2xuP+4H9BWmVtQSayMOK3bNKZYw8ooooqZToooooiKKK8yOACTwAJPqHGlaIkG3pDNNHhVOh8+UjmUagf3+8VknhAxgkx8oX0Y7QqOgRjKR7V61zdiMvyuJI1kYhb8yj+19P5aoG9vg38Ww0mKM5kkDKzeaFWztZuckm7DX11h3HysM9PNjwaMu69noSeCzWnVvdQ0DR7ucceVAMUi2FHFjAMLKwjm4YeY8D0Qy9I+aeI4aiwqRsnbeL2RiDG6nLe7xN6LjhnQ9P0h0a1Y/BNsnDTRSNJCjyxuNWGaysAV0Og1U62q+bw7tQ4yLk5V4eiw9JD0qf7cDU8UDnMD2nHZ/atW7S0MNqfZZWExnzA7DnVvttp+RRetgbxQ4yISQtf5yn0kPQw/vwNM6wraOycXsfECRGNr2SQDzJB81x0/RPrHTWnbn79RY5cvoTgedGTx6WQ847OI/OrcNovG4/BywdI6I1LP5FmN+I7do49+dFZ6KKKtLARRRRREUrxXw8vIj4uMgzdDNoyxergzdmUfKNd9p4woAqWMshyxg8B0u30VGp6dBxIrxdMLCBqxvYDi8sjXJ9bMbkngNToBpw41wVmJpaLwzOXft78F2x+PEQGhZ2OVEHF26B0DnJOgFzUNtlExSlyGllRlYjgAQbInQov6ydTqakYDBEEyy2MrC2mqxrx5NOznJ4sdeAAHTG7RWOwN2dvRRRd29Q6OljYDnIoccSvrSWm5Hidp+7B/a+7OxGeGN/nIjfioP96r2FV8VgkghLIDGoaa7qFP8Ay8pBc37QvaeFSNhbPaWBBOfMS8YiHo/BsU+EPyz5vD0ew8aZbvD/ANrD9mn6CuBV1K7uysOLYLxbiQ4U3Cl7n+uKqGxd03jhlu5fEROpzXJuwRXKgnW3wgA7V7auOxdpCeJX5+DDoYcf8/fXjYgujt8+WY/g5Qfkgpbhh4tjSnCOcZl6A/R+Nx94qkWizyNkb5XYHj/1PwpbRK61F4f5hiPx5h8hWOiiitNZCVbV+Pwn2kn9GWmtKtq/H4T7ST+jLTWppPKzh8lfAlWC/i8R9SD92mtKsF/F4j6kH7tRt9pXXBuyOUIK3KmxsSFIv99R2t+rBfuaD0Cilk1Ubn0rSpUfejf3D4MFSeUl5kU8PrHm9XGsq2t4RMZPIr8qYwjBlVNFBGouPlffeo+0MHygv8ocD09hqHgths2r+aPzNeZfbzILxNBu+5rzEmkzKLzjQbvua2/c3e1MdDmFllWwlToPSPonm/Dmoxm5UEkvKaqD6SrYAnp7O235VWvBlEscsiKAAUv2mzDj+NaJetSAstkIdI2v9LYsxj0hA10ra47fZItj7PjTFTcmgVYkjiFvnt8JIT0nKYteyn1Kd2heEynjO7zfyufg/wD9YSm1XIwA3Bbc7Qx9xooG0HLA9aory63BHSLUSShQWYgAakk2AHSSapm0/CvhYpVjXNIM1nddFUc5F9Wt0UfIxnmKqSSsj85oqPtODkCyzDLbQhhx6LDnqAm6ck0gSAXJOo+aOm/RWlbzbvQ7SmiXMfNiaQyIbjK+kQAPm+cczX42jtz1Y9kbGjw6ZEGvym52PSf8Vhx6Me2Twu8P37VZD9ANhETo5Cb14uqMhhdA3k4mvDDer3O3MjwKGxzyuBnbm6cqjo/OrHRVW3m35TDMYkTlJANbmyKTwvbUnnsPxrZc6OzsxwC03PisseJoArTRVN3P8ISYlzh5rR4gcOZZRxGS/wAoDivZcX5rlUkcjZGhzclLFK2Voe3IoooortSIpVvPismGe3FrKP5uP5XprSDe0ZhDHzPKoP6f3qnbnFtneRnSnPBWbI0OmbXfXlimmycNycMadCi/rOp/M1x3hwHL4WaK1y8bgfWscv52pjRVhsYawMGVKKMSuEmsGda/nNY74H8fkxckV9JI7/zIQR+RatirDMKfEttAcAk5X+SQkf8Ai9bnVaxnwFp2Feh/+kYDaGTtye0H7+KLhjsCkyNHKgdGFip4H/77ax/e7cCXAt4xhmZolOYEE54j225vpD7+k7PXwi+hqaaBsoxzWbo7Sc1hf4cWnMHI9j7rPtyPCas2WDFELLoFk0CydjfNb8j2cDdsXteKOSKJ3AeYkRrzmwJPqGlvWQKzPwkbiRQIcXCyxi4DRHQEt/w/1y9ANuFqoZ2rKZEkMjM8eXISSSoTVQL8wqmbS+HwPFT8L0jNC2XSX/JszrrTWo3O9vaufT2/Slc551RS7GyqCxJ5gNSah7A2uuKw8c6/LUEjobgy/cwIqNjsUrucxtBAQXOp5SUWyRgDjlNjYcWKjmIrQvClQvHtgdrCxwyz37qca4L1DLkDYqYEM9lRLXZUJ8yMD57HUjpIHBQa7YPCHMZ5rZ7HKt/NhTnUHhmNvObntbgBUTl7Ossykym/IQLZmRToSebOflOSFW+UHiWkjZzS+diLEcRCusY6M5/1D67L2aXrkff7U78MSaV/W5vtvOR37/nj7zaYewTnmYXX/pD5Z+l6P1uFSsHs9YrkXLN6TsbuxHSf0AsBzAVKAorsDaVVdJhdaKD7mfo9ku2PoJV+bNL/ANx5T/8AuvmxJAuDiY8BEpPqCgmjBG02JXpMcg9TRhP1hNQs1tmDtgVR63UKPzauK06q0W3zTeWdQe6YbBjK4aIHjkUt9Zhmb8yahb2YcmISr6UTBh6r2P52P3U7RbADo0rjjsPnjdPnKR+IqO0RayF0ft12dVDHNScSe9eea9YTECRFccGAb8ReutJd0cRmwyg/ILL/AHH5GnVdWeXWxNfvAUc8erkczcUq2r8fhPtJP6MtNaVbV+Pwn2kn9GWmtXZPKzh8lQhKsF/F4j6kH7tSdsbP5eCSK9s4tfjY8QfxFRsF/F4j6kH7tNa5tDQ43TkQP0FyWh7S05Gqw7H4F4ZGjkFmU2P9iOw8b002NsOXEm0a6aZmOij1np7BWnbQ2DBO6vLGGZbgXvwPMbcfvqZDAqDKqhQOAAAH4CvODQ9ZPE7w9V5tugQZPG7w7N6zfbcy7PtDh2vOR8LLYXVTwVAbhb8em1unSj7V2piFDGORzntyvnElspurX43B5xrYkcKdbWwb+MShyc2drk8TqdaTSxFTY8azjPSSjcAMh96rOjtr4bQHw+G4fCN1Pnetb8HW0oZcFGIpmlKAK+c+ejfNIvootZbaWFNdv7aGFhMpQtqAALDU3tcngNO2sP2PiHwuKjxEBIIZRIi8JEJGZbc5I5um1ta2XfTDmTBS2BJAVhob6EE6eqt+O06yBxZmAvTf6g+1QyTDz4k8c8llG+W9GJxPpNaL5i6AdBPT6zVUjiLGygknmFPziUJyXuTfQajtuam4XBrGLKLdvOfWa8+61OAq/ErzE800IGvabzhUVwqN/Dcrd4JEdBNG5B9BhzkcRa/R2cBc9NaLVM3D2NLGzSuuVGWwB0Y6gg25hpz9NXOvR6PLzAC8Yr1OjZJX2dplrX33bOmSgbe2gYMPJKq5iq3A7eFz2C9/urFcTOzFnYksSST0k8Sa3TF4VZEaNxdWBU+o1mu8G6zYY6DNEdA1uHY3b+tZ+l2SYPAq0ZrK07HL4ZAKtGft7qg4rCh7G5VxqrDQgjUajtrTfBrvxLiGOExIvMi5lk/4iAgG/wBIXGo49hGtFxeBtqvDo6KuPgz3cLP429wEzLFxFyRZz6gNPX6qg0dO8vDW4hVtE2h5kDGYg5rSaKKK9KvXIqJjdmrK0bNe8ZzLY6X04/hUuiuXsa8XXCoXTXFpq1FFFFdLlYx4WsFyeOEo05RFa/0kun6Kta3sbHCbDxSj/URH+8gEj7jpVI8Muz82HhmHGNyh9Ti/6oPxpp4LMfymz0XniZ4z+Ocfk4qjH4LQ5u/Feptv/I0TBLtYS08PoCt9FFFXl5ZId59zocdl5VpBkBy5WsBfibEEXrOd6fBzDhArHHKgclUEqPqQLkZo83N9GtkpHvnsHxvCPGvxi/CRH/mJcqPU2qnsY1BJZ434kYrTs2l7ZZWXYX4DIGhCzvczetcHHLh2xMWViGjkGdlQnzXNitzp5wFuI7abYffbCsygYhYkj+LLBnK3veSwUhpjc3ZtFufSJas+SS4vrr08R2HtrrBA8jpHHq8jKifWY2BPYPSPYprhrA0BoWRJp+aaRzjG287PPPL7xO8rcd3ZsPJFyuHflFckNIcxZ2UlTmLC+huLcBzAU1qHsfZi4eCOBPRjUKOk24se0m5PaTUyrIFFKXFxq7NFFFFfV8S0m2Kf6UK/9jv/APJUGPXCYRPnnDD7lyyt+UZqbjmy4iI/OjmT7/g3H5Iah4DVcCvRGZPZjVP3ahOdPuNFpM8odwP+IdT9J/RRRUyzVC2XstYAwUkhmLa20vzC1TaKK4YxsbQ1ooF095ebzs0q2r8fhPtJP6MtNaVbV+Pwn2kn9GWmtWZPKzh8lcBKsF/F4j6kH7tNaVYL+LxH1IP3aa0m8w4N/QQIoooqFfUi3s2Cs8Luo+GRWKHpIBIVukE/hWa4zAGwDrbModT0qwuGU9FjWz0l2Fh1ytEygnDyuqXAJVGtJHbo8xwv8tZVs0e2dwc03TvWbbdER2thkZ4XgjHeDga8MKcVUdxNzm5bl5kIVLGMEWzNzNY8w/W1Xram0uSACrnkc5Yo72zNzknmUDVm5h22B6bS2isKZmuSSFRR6TufRRRzk/lqTYA1H2Xs5lJmmsZnFjbVY14iJPojnPyjqeYC3BCIWatue0q/YbGyyxVdiP2ew28lSMb4Ln5YPG6nOCZD6KqxNzkUfJ6BzAa9NWjYO5sWHszfCSDnI0X6o6e0/lVhr4DXLbFC1+spioZLMyWbXyeJ2yuQAyAGwDYNmyi+0t25vDBg4+UnkCDmHFmPQqjUmoe/G2ZMLgpZ4cudMlswJFmZVJsCNRmvX5223tCXFOZJZGeQ85PN80DgB2CwqSacRmm1cz2kRG7tV+274eZCSuFgVBzNISzevKtgD2XNaNufvbDtPDZwBmHmzRHUoT+qnmP9wa/McUDMwRVJY6AAXJPqrTvBlu1LhsVHM8hQsQhjU6FW5pDwOtjYc441WNpawgPOeCqm2NjIEhzwWmR7hwCQsSxW9wl7AdhPEj8Pvqw4fDrGoRFCqugAFgK6UVais8UNdW0Cquw2WGCuraBVFFFFTqwiiiiiIooooir+/uz+W2fOvOq8oPXGQ+n3Aj76pngYx3n4iEniFkA9RKt/5LWoTRBlKngwIPqOhrP9gbnpsueOebF6ysMOihCAzy3yqTc/NvwHo1VkjdrWvaOK37Ha4Ro+azSuoTQtzz+gc1odFFFWlgIooovRFjPhB2H4tjWZRaPEXlToD3HLL7RD/wDUPRTTwVbDzzPi2HmxXji7ZGHwjfyqQv8AO3RVx353cOMwpRMvLIRJCWNhmGhUnoZSV7Lg81TNkYCPA4NYywCQoWdzoCRd5JD6zmY+uubuNVTbZgJjJs+U1orxFKGAYG4IBHqOor3XSuIooooiWbaGsDdEtvbjlT9XFRNhec0X/LwsI++XU/0RUreQ2gLfNeJvwkS/5XpbuZtCKQNklRmCQLYMCQEiS+nG2Z2HrvUJPjAWnG0myueBlh9/yKfY/HpChkkNlH3kk6BVA1LE6ADUmqdi9uYmY3EhgXiqxhC4+0dw6k9iqACSLtYGp2+05MmHi+STJMe0xBEUHsvPn9ca1TMWxldksCeUMcalpFQBEjeWRuTZSTZ7AX6OHnGplmKzYPeKeAkuzYiPiwYKJR0mMxqqtoPQKgn53MbrDMrqHUhlYBlINwQdQQRxBFZPgJMkgjAsCWidczMBKsYnDoXJOVojqOY5Rbiau240vwc0X/Dme3qlCz26eMp49PRaiJhtX4/CfaSf0Zaa0q2r8fhPtJP6MtNamk8rOHyV8CVYL+LxH1IP3aa0qwX8XiPqQfu01pN5hwb+ggRRRVW343m8Xj5KM/CyDiPkLwLes8B955qqTStiYXu2KKeZsEZkfkF73h35iw90S0so0sD5qn6Tf2GvqqpbJ8Jhkx2kSxq6qs9yWN4g5ugFvOJbKON/N56qrGojQMkizwtkmQhlOliR030rCbpF731dgFj6P0/q53GdgLHAim73rvB3gj2W57NwTu/jM4s5BEUfEQoebo5RvlEfVGguWckgUFmIAGpJ0AHSarG4e+nj8TB05OeLKJV5jmvZl7DlOnN28aqu9m8Es0rxMcqIzKFHAlTa7HnOladotbLPGHjGuS0bfpRsUYlpWuDQMvvUrtvx4R3HwOFOUG95flHpCdHr4+qqvunvxNgmtcyQsbvGT08WQng35Hn6ag7YjNlNuF70prIZa5JCJCcV5xlulkIlJxW+7cw/j2z3WL/XiBjzaekAy36OavzpisK0btG6lXUlWU8QRxBr9C+D7E59nQG98qlD/KxAH4WqFvp4OoseyyBuSlGjOFvnToYXFyOY9GnRbZljMzA8Z0W/NEZ42yNzos73Ow0fi4kCAOS6u3ObEEC/qYVe9g7vyOyynzFUhgSNWsb6Do7aY7s7gw4NcuZpfOLefawYhQSAPqjjerPVKPRt6TWSngFQi0Rem1sx4DueyKKKK2l6BFFFFERRRRREUUUURLN4dtQYWBpMQxWM+abK7XzXFrKCdemsDxu23dUiSeSWCGQS4cy3LqLAoDck2UaWudbkWBAH6MlvlNhc2Nhwv2Vim8W4WJQQzSlDNisQkTpFokQk9EA5ObKVvYAAL6R1ME7XlvgOK1dFy2aOatpbVvzs3e+3aE38Gm+UTYiQYnESvjJ2VFDK5RVF2VI7XCglrnRRwGpFzq9VDcXdabANNE5jeEkPDIthJqTmSQWv0NxIuWtYWAt9SsBAxzVC0FjpHGMUbXDhs5BFZ/Ps/aHiwCJOJSZpAzYlS4YJGIg45Xkxdg2ilo9L8mnKWi0CiulCqLj9nY0tMyDFec2JMfw8QAtGhw4AE1gnK5rC19LN5uh+7JM8y4ho2kcB8YjZp0kDayiOBEzZY3ViNSQLW85gwyXmiiKr7ubOxCTlpTOE5NQqGSIwqMkQChFJbOGVrkWXU6tpa0UUURFFFFEVa8In/wCPm+CMgtrY2KW1EnA3CkAkdF6ieDHYIgwayFbST+ex58uvJj1Zdf5qib043FxyzMxxIw90CmJcC0eRkjDZuVUuPhC9y2gHZXXcnaGIknZGaYwxxlSsq4Rcr3j5MKIQGtkz6nzdLcRUWrGsv+y0BbXNshsoGbqk78Mvvsp2+2EtyWI1tEXSToWOQAlz0WeKO5JsFLnotUMZgWVmIR2DNnvGyLLHIRkexkKqUZVUWJ0IOh0y6Pt7HpDh5Hdc4ylQlgeUZvNWOx084kLrprrYXNUvd3dyeWIss6KuYqueNnDZbK7R5XjITlA4AN9FW1hapVnpbgcGcwdlKKmZlzsjOzvflJZCpKiwuBYkWZibaBbruVhCsLSsLGd+VAOhyZVSK45iUQNbQjNY6g1ywO5pzBsRKsgUghEjMaEjW8gZ3LWNiBcDTUHms1ESravx+E+0k/oy01pVtX4/CfaSf0Zaa1NJ5WcPkr4EqwX8XiPqQfu01pVgv4vEfUg/dprSbzDg39BAis0372I4xJmseTfLrx84CxHZwrS654jDq6lHAZToQeBrOtdm/kR3K0OxUrdZP5UVytDmOKxObBgjTQ/r66gspBsavW8O6DwnPEC8ZPAaspPMekdv+zI2PuAXKviNACDkGpNtbMeYHo4+qvLx2O0azVFvbmvGxWC1a0wlp47ONV18HO7ZjU4p7hpFyqOHmXvmbpueHQPXVe3swhXFy3BAZsw0IuDbUdl71q4FtBUTamyY8QmSRb9B51PSDW/aLBfgETDiF6a1aM1lmbDGcW447eyx/LfS33U92D4Lc7iWe6R8eT+U3r+avZx9VXLYe6MWHOY/CPzMR6P1RzHtp7VaxaMLPFKfx3VXR2hjH45zju7rlhsMsahEUKqiwAFgBXWiitwCmAXowABQIooor6vqKKKKIiiiiiIrniGYKSgDNbzQxKgnoJCm3rsa6VzxCsVIQhWt5pZSwB6SoZSR2XFEVXwe+cjZGkw6KjxRT+bMXkyTEhAqGJc73Gqg3NwFzEgGyYrHxxBTJIiBmCLnZVzM3oqMx1J5gKrWC3KkUxl54mMMUUUTLAySIYc2RgxmbjmIcAWZSV0BpttHYzymBuVVWjN3ZUYF/QLKvwnmqSuqtnB0uCVDAimybVhXOWmjHJlRJd1GQtbKHufNJuLA8bivLbXguAZorligGdLl1YIyjX0g7BSOIJA40pO6AKyIZTlaOWGOygFVlYO5c3+EbMNCQNL8SxY+cDuo6zLNJMkhviC3wIUjxjkriM5zlAMXPmJDEX56Im423AVzieLLmyZuUS2f5l72zdnGptVabcwvDFE8kT8j5qZoAyGMJyVnUyec2X5V7fRtpVoVbADooi+0UUURFFFFEXHG4tYo3le+WNWdrAk5VBY2A1Og4VU23qmjmlBheRmaERwq6NkBjkkJBRecR89/OJGbLZquVLP/AEzhbEeKw2Ygn4NNSL2vprbMbes0RJW3ymVnU4XlDykoRYmJbkosuZmBWwb4RQNcpJN2W1zI2hvNMELwwoRy6wqXkIvbErhpcwVSV84nKRmFtWsbIzaXYOHa+aCI3YObourgWDHTU2FqJdg4di5aCJjJlL3RTmKkMua41syg+sA0RKsZvaFjmYwMyrHiJEAZbyDDHJOCGsF846XJuNdDpSOTCTYFo5EUKG+DjXPmuozFcNKbC5yglH+Sbgk6mW5y7GgYSBoYyJQBLdVPKAaAPpqOw11xOASSMxOgKEZcvNYcLW4WtoRqLAiiKk7e2scbLDDCXVSRYsrKRKwbM1mAvyUQd+gu0djcXW8YTCrFGsaCyooVR0KosB+ApbsjdiPDyGQPJI5UoDIytlUkMwWyi1yq36ci9FOKIiiiiiJVtX4/CfaSf0Zaa0q2r8fhPtJP6MtNamk8rOHyV8CSPM8WKlbkJXV1iylAhF15S4N2BvqPxrv5cbquI9mPv00or6ZWnNu7fswSiV+XG6riPZj79Hlxuq4j2Y+/TSiv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jfEPNPARBKgjZ2ZnCAAGORBwYm92HNTyiiuXvvUoKU/wDflA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4692" name="AutoShape 4" descr="data:image/jpeg;base64,/9j/4AAQSkZJRgABAQAAAQABAAD/2wCEAAkGBhQSERUSExIWFRUVGRYVFRgYGBQYGBYXFxsWFxYWFxsXHCYfHxslGhQdHy8gIycpLCwsFx8xNjArNSYvLCkBCQoKDgwOGg8PGSwkHyUvLS8sNTA1KiwuNiwsNi0sKjQtLy8vLCksNSosLCosLywsKiwsLC0pLC00LCwvNCw0LP/AABEIAJkBSQMBIgACEQEDEQH/xAAcAAACAwEBAQEAAAAAAAAAAAAABQQGBwMCAQj/xABLEAACAQIDAwYIDAUCBQQDAAABAgMAEQQSIQUGMRNBUVRh0gcUFSIycZKTIzNCUmJyc4GRobHDNIKzwdFD8FNjg6KyFiTT4TWjwv/EABoBAQADAQEBAAAAAAAAAAAAAAADBAUCBgH/xAA1EQABAwEECAYCAgEFAQAAAAABAAIDEQQSITEFE0FRcZGh0SIyUmHB8IGxFOGSFSMkQvEG/9oADAMBAAIRAxEAPwDWZZZ5MRJHHKsaxrGdY85JfPc3zD5o5q6eJYrrSe4Hfr5gv4vEfUg/dqfiMWqZcxtnYIvGxYgkC/Ne1teew4mrMklwgADIbBuHsjWl2Sg+JYrrSe4Hfo8SxXWk9wO/U7F4xIkMkjqiLxZ2CqLmwuWNhqbffUPCbyYWVxHHioJHPBUljZjbXQKxPAflXGuduHJvZfKLz4liutJ7gd+jxLFdaT3A79MTMuYJmGYgsFuLkAgEgcbAsNe0dNe6a524cm9kolfiWK60nuB36PEsV1pPcDv00oprnbhyb2SiV+JYrrSe4Hfo8SxXWk9wO/TSimuduHJvZKJX4liutJ7gd+jxLFdaT3A79NKKa524cm9kolfiWK60nuB36PEsV1pPcDv00oprnbhyb2SiV+JYrrSe4Hfo8SxXWk9wO/TSimuduHJvZKJX4liutJ7gd+jxLFdaT3A79NKKa524cm9kolfiWK60nuB36PEsV1pPcDv00oprnbhyb2SiV+JYrrSe4Hfo8SxXWk9wO/TSimuduHJvZKJX4liutJ7gd+jxLFdaT3A79NKKa524cm9kolfiWK60nuB36PEsV1pPcDv00r4TTXO9uTeyUSzxLFdaT3A79HiWK60nuB3694neCBOMq+oed/43qE2+MXBVkf1L/k1UfpOFmDnt5N7Kw2yTOxDSpXiWK60nuB36PEsV1pPcDv1E/wDVfRh5j/LQN8Ix6Ucq+tR/muP9Wg9Q/wAR2Xf8Gb0qX4liutJ7gd+jxLFdaT3A79fIN58O/wDqAH6QI/UWplFMrC6sCOkEEflViO2Nk8haeAb2UD4Xx+dpHGqXeJYrrSe4Hfo8SxXWk9wO/TSiptc7cOTeyjolfiWK60nuB36PEsV1pPcDv00oprnbhyb2SiV+JYrrSe4Hfo8SxXWk9wO/TSimuduHJvZKJX4liutJ7gd+jxLFdaT3A79NKKa524cm9kok3KTxTQq8yyLKzqRyeQi0buCCHPOluHPTmlW1fj8J9pJ/RlprSU1DTvHDaUCVYL+LxH1IP3anY7BLLG0bi6sLG2hHOCDzEEAg8xAqDgv4vEfUg/dprXyfF34b+gvrHFpqM1XMTjnOExMMgZp442QhEZjIHUrFIqoCbNz2GhDDgL0mYvLiM6pPySRYPlUbDzoX5GSdmyM6A5kLo+VblxcC54WjbOEa64iIXliv5v8AxYzbPF6za69DKOYmp2DxSSosiG6sAQew/wC+FV24YFWJWhw1jcjn7H+8xy2Ku7xRScvDPCJA3IzopWO5aRmw7wxy5lJSMlHuTltr5yk6x5sZjFfEktKQAQkaQHzQXjEbrLZ83mliVVHIF9LgK1wotXarqgvtbHcmpJxAZI8RcDDE5nTEKmHLfBtfNCSxCkXsT5vNat3sRI0bCXOWSWVAzoUZkVjkb0VButvOUWNM7VXd7N9ocCtj58xF1jH6seYfma5e9rBVxXD5GxtvONArHRWabseFnM2TGAKCTlkUHKtzorjoHDMPv6a0mKUMAykEEXBBBBB4EEc1cRytkFWlcRTMlFWFeqKKKlUyKKre/a4hsOI8M6o8riPW4Zg17hSOGgJJ6AacbGidcPEsgs6xorC97MFAOo7RXAdV12isugDYWy3hiSKbcNqmUUUV2qyKKKKIiiiiiIooooiK8TTKoLMQoHEk2AqHtbbCQLdtWPoqOLH/AB20sg2PJiWEmKJC8ViGgH1v939XCqctpo7VxC87oOJ+M1Zjgq2/IaN6ngPoXqXeN5SUwsRe2hc6KP8AfaR6q+DduSXXEzs30F0Uf2/Kn0MKooVQFA4AaCvdcCx6zGd172yby2/mq7/k3MIW3ffM89n4S/DbAgj9GJb9J84/916nKgHAW9VeqKtsiZGKMaBwVZ8j34uJKK+EV9oqRcKJiNkxP6USH7hf8RrSyXdNAc0EjxN2Ekf5/On1FVpLJDJ5mivI8xip2WmVnlcfjlkq74/isP8AHJyyfPTiPWP8j76bbO2tHOLo1+kHRh6xUys+x21Em2kuFiiaCQZ80h825VSwso5jb0ue/CqzhLZqXHXhuOf4PfmrsMQtl7w0LQSSMqDeO3JaDRSDA7deNxDihlb5L/Jb1/5/G1P6twzsmFW7MxtHFUJYXRGjvwdh4IoooqdRIooooiVbV+Pwn2kn9GWmtKtq/H4T7ST+jLTWppPKzh8lfAlWC/i8R9SD92mtKsF/F4j6kH7tNaTeYcG/oIEUmX/209v9HENp0RznUjsWTj9e/wA8U5rhjcGssbRuLqwseY9hB5iDqDzECq7hXJTxPDTR2Rz7/j+l3oqkTeEZIL4dwZp4yyMUKhGy2sxa5sSOKgGzBhUTYnhSHL8liwsayfFuLhVPDI9zw583brYVB/KivhlcVWtL22acQSYOIqOGw/nYrVvTtdsNhzIgBYkKCeC3v51ufhWJ7xyM7CRiWZr3J4k1tO+MGfByAC581hbXgyn9L1k+JwSutm+49FYulJCydtThTuvK6ZldHaW3j4adwqtW7+DnE59nQfRDJ7LMB+VqybZe5s+ImEcYuOJc+io6W/xW0bs7vLgoBCrFtSxJ52Nr2HMNOFWtHgl18ZK9osFzi9vlpmm1FFeXcAEk2A1J6AOJrZW+lTfC40D5OHS//Vl0H3iNT72m9Kt3FJiMzCzTsZj2BrCMfdGEH3U1rhmVd6sWjB1z04d+tUUUUV2q6KKKKIiiiiiIpdtzbSYaMuxF9co4X7T2DnNTcRiAil2NgouaxnwibWkldMxsJAWC/QDFV+66t94vWfbbSYhcZ5j0G/t7rX0To/8AmzBrsG7Vp2xtjHN4xOc0ragHgg5rdv6U8rGdzPCJJhCIMRmeEaC/pxeq/Ffo83N0HYMHjElRZI2DowurA3BFd2PVhl1me3fXed6+6WsNossv+7i0+UjKm724ftdqKKKurHRRRRREUUUURFFFeZJAoLEgAAkk6AAakmiKLtPHcmoyjNI5yRr85j0/RABYnoBpditmLEkLaM6TIWcgZmaVuTduy/KcOYADgKl7NjMjHEOCMwyxKfkRmxuRzM9gx6AFHMa4b1YsJh2HFz5yKOcxkOWNuCjKCTzdpIBidiC4q/FVsjYm78fkcAK9dlEq313hWNo8KcM0rzkCMkqqhiQosdTcE8LCvWwtrSQLGk5vHILxvrYdhvzfp6uD7C7LUedJaSRiHZiPlL6OUH0VW+g5rk6kkmLs3ArNgo0cXBRfWDbQjtqpNZ3l+tYaO2cNx3/CsCeDUCO7gDicczXEVypT87fZwDRSDYeMaJ/FJuI+KbmZej/faOan9WYJhMy9kciNx2hZ00RidTMbDvCKKKKnUKVbV+Pwn2kn9GWmtKtq/H4T7ST+jLTWppPKzh8lfAlWC/i8R9SD92mtKsF/F4j6kH7tNaTeYcG/oIEV5drAm17Dh09leqKhX1YXtWfl53nK2ZiT5vRwA7bAcaVYmESAhhf+3qrS95dzjGWlhF0Nyy8685I6R+lUnF4G+q8ecdNeMm1kMpEue9eCtcloZNdtJNRgCTXD29v0mvg73ymw80eCmJkhkISFz6UbH0V7VJ0tzX000q97Z3JimYOh5Mk+fYaMOc25mqgbkbAGJxK59Ej+EIvYsVIsBz6Egkjh94rY637MwWmGkwqNi9JZI/5dnpaG1Gz+lF2fs1IECRrYD8SeknnNSqK4Y6VljdlALKrEA8CQCRetEBrG0AwC1gGxtoBQBLN596osFHnkuzH0EHFj/Ydp/OsrxHhMxMjyByORlGRowAMqE+dkbjmK3Fzfjw4W4bxYt5g8kjZmJBJ/sOgdlVisI258xq3Afc155mlpHyCVmAacB+q9l+itgbdhxcIlgN19EgizIQB5rDmOvq6L0yrM/AxidMRH2xuP+4H9BWmVtQSayMOK3bNKZYw8ooooqZToooooiKKK8yOACTwAJPqHGlaIkG3pDNNHhVOh8+UjmUagf3+8VknhAxgkx8oX0Y7QqOgRjKR7V61zdiMvyuJI1kYhb8yj+19P5aoG9vg38Ww0mKM5kkDKzeaFWztZuckm7DX11h3HysM9PNjwaMu69noSeCzWnVvdQ0DR7ucceVAMUi2FHFjAMLKwjm4YeY8D0Qy9I+aeI4aiwqRsnbeL2RiDG6nLe7xN6LjhnQ9P0h0a1Y/BNsnDTRSNJCjyxuNWGaysAV0Og1U62q+bw7tQ4yLk5V4eiw9JD0qf7cDU8UDnMD2nHZ/atW7S0MNqfZZWExnzA7DnVvttp+RRetgbxQ4yISQtf5yn0kPQw/vwNM6wraOycXsfECRGNr2SQDzJB81x0/RPrHTWnbn79RY5cvoTgedGTx6WQ847OI/OrcNovG4/BywdI6I1LP5FmN+I7do49+dFZ6KKKtLARRRRREUrxXw8vIj4uMgzdDNoyxergzdmUfKNd9p4woAqWMshyxg8B0u30VGp6dBxIrxdMLCBqxvYDi8sjXJ9bMbkngNToBpw41wVmJpaLwzOXft78F2x+PEQGhZ2OVEHF26B0DnJOgFzUNtlExSlyGllRlYjgAQbInQov6ydTqakYDBEEyy2MrC2mqxrx5NOznJ4sdeAAHTG7RWOwN2dvRRRd29Q6OljYDnIoccSvrSWm5Hidp+7B/a+7OxGeGN/nIjfioP96r2FV8VgkghLIDGoaa7qFP8Ay8pBc37QvaeFSNhbPaWBBOfMS8YiHo/BsU+EPyz5vD0ew8aZbvD/ANrD9mn6CuBV1K7uysOLYLxbiQ4U3Cl7n+uKqGxd03jhlu5fEROpzXJuwRXKgnW3wgA7V7auOxdpCeJX5+DDoYcf8/fXjYgujt8+WY/g5Qfkgpbhh4tjSnCOcZl6A/R+Nx94qkWizyNkb5XYHj/1PwpbRK61F4f5hiPx5h8hWOiiitNZCVbV+Pwn2kn9GWmtKtq/H4T7ST+jLTWppPKzh8lfAlWC/i8R9SD92mtKsF/F4j6kH7tRt9pXXBuyOUIK3KmxsSFIv99R2t+rBfuaD0Cilk1Ubn0rSpUfejf3D4MFSeUl5kU8PrHm9XGsq2t4RMZPIr8qYwjBlVNFBGouPlffeo+0MHygv8ocD09hqHgths2r+aPzNeZfbzILxNBu+5rzEmkzKLzjQbvua2/c3e1MdDmFllWwlToPSPonm/Dmoxm5UEkvKaqD6SrYAnp7O235VWvBlEscsiKAAUv2mzDj+NaJetSAstkIdI2v9LYsxj0hA10ra47fZItj7PjTFTcmgVYkjiFvnt8JIT0nKYteyn1Kd2heEynjO7zfyufg/wD9YSm1XIwA3Bbc7Qx9xooG0HLA9aory63BHSLUSShQWYgAakk2AHSSapm0/CvhYpVjXNIM1nddFUc5F9Wt0UfIxnmKqSSsj85oqPtODkCyzDLbQhhx6LDnqAm6ck0gSAXJOo+aOm/RWlbzbvQ7SmiXMfNiaQyIbjK+kQAPm+cczX42jtz1Y9kbGjw6ZEGvym52PSf8Vhx6Me2Twu8P37VZD9ANhETo5Cb14uqMhhdA3k4mvDDer3O3MjwKGxzyuBnbm6cqjo/OrHRVW3m35TDMYkTlJANbmyKTwvbUnnsPxrZc6OzsxwC03PisseJoArTRVN3P8ISYlzh5rR4gcOZZRxGS/wAoDivZcX5rlUkcjZGhzclLFK2Voe3IoooortSIpVvPismGe3FrKP5uP5XprSDe0ZhDHzPKoP6f3qnbnFtneRnSnPBWbI0OmbXfXlimmycNycMadCi/rOp/M1x3hwHL4WaK1y8bgfWscv52pjRVhsYawMGVKKMSuEmsGda/nNY74H8fkxckV9JI7/zIQR+RatirDMKfEttAcAk5X+SQkf8Ai9bnVaxnwFp2Feh/+kYDaGTtye0H7+KLhjsCkyNHKgdGFip4H/77ax/e7cCXAt4xhmZolOYEE54j225vpD7+k7PXwi+hqaaBsoxzWbo7Sc1hf4cWnMHI9j7rPtyPCas2WDFELLoFk0CydjfNb8j2cDdsXteKOSKJ3AeYkRrzmwJPqGlvWQKzPwkbiRQIcXCyxi4DRHQEt/w/1y9ANuFqoZ2rKZEkMjM8eXISSSoTVQL8wqmbS+HwPFT8L0jNC2XSX/JszrrTWo3O9vaufT2/Slc551RS7GyqCxJ5gNSah7A2uuKw8c6/LUEjobgy/cwIqNjsUrucxtBAQXOp5SUWyRgDjlNjYcWKjmIrQvClQvHtgdrCxwyz37qca4L1DLkDYqYEM9lRLXZUJ8yMD57HUjpIHBQa7YPCHMZ5rZ7HKt/NhTnUHhmNvObntbgBUTl7Ossykym/IQLZmRToSebOflOSFW+UHiWkjZzS+diLEcRCusY6M5/1D67L2aXrkff7U78MSaV/W5vtvOR37/nj7zaYewTnmYXX/pD5Z+l6P1uFSsHs9YrkXLN6TsbuxHSf0AsBzAVKAorsDaVVdJhdaKD7mfo9ku2PoJV+bNL/ANx5T/8AuvmxJAuDiY8BEpPqCgmjBG02JXpMcg9TRhP1hNQs1tmDtgVR63UKPzauK06q0W3zTeWdQe6YbBjK4aIHjkUt9Zhmb8yahb2YcmISr6UTBh6r2P52P3U7RbADo0rjjsPnjdPnKR+IqO0RayF0ft12dVDHNScSe9eea9YTECRFccGAb8ReutJd0cRmwyg/ILL/AHH5GnVdWeXWxNfvAUc8erkczcUq2r8fhPtJP6MtNaVbV+Pwn2kn9GWmtXZPKzh8lQhKsF/F4j6kH7tSdsbP5eCSK9s4tfjY8QfxFRsF/F4j6kH7tNa5tDQ43TkQP0FyWh7S05Gqw7H4F4ZGjkFmU2P9iOw8b002NsOXEm0a6aZmOij1np7BWnbQ2DBO6vLGGZbgXvwPMbcfvqZDAqDKqhQOAAAH4CvODQ9ZPE7w9V5tugQZPG7w7N6zfbcy7PtDh2vOR8LLYXVTwVAbhb8em1unSj7V2piFDGORzntyvnElspurX43B5xrYkcKdbWwb+MShyc2drk8TqdaTSxFTY8azjPSSjcAMh96rOjtr4bQHw+G4fCN1Pnetb8HW0oZcFGIpmlKAK+c+ejfNIvootZbaWFNdv7aGFhMpQtqAALDU3tcngNO2sP2PiHwuKjxEBIIZRIi8JEJGZbc5I5um1ta2XfTDmTBS2BJAVhob6EE6eqt+O06yBxZmAvTf6g+1QyTDz4k8c8llG+W9GJxPpNaL5i6AdBPT6zVUjiLGygknmFPziUJyXuTfQajtuam4XBrGLKLdvOfWa8+61OAq/ErzE800IGvabzhUVwqN/Dcrd4JEdBNG5B9BhzkcRa/R2cBc9NaLVM3D2NLGzSuuVGWwB0Y6gg25hpz9NXOvR6PLzAC8Yr1OjZJX2dplrX33bOmSgbe2gYMPJKq5iq3A7eFz2C9/urFcTOzFnYksSST0k8Sa3TF4VZEaNxdWBU+o1mu8G6zYY6DNEdA1uHY3b+tZ+l2SYPAq0ZrK07HL4ZAKtGft7qg4rCh7G5VxqrDQgjUajtrTfBrvxLiGOExIvMi5lk/4iAgG/wBIXGo49hGtFxeBtqvDo6KuPgz3cLP429wEzLFxFyRZz6gNPX6qg0dO8vDW4hVtE2h5kDGYg5rSaKKK9KvXIqJjdmrK0bNe8ZzLY6X04/hUuiuXsa8XXCoXTXFpq1FFFFdLlYx4WsFyeOEo05RFa/0kun6Kta3sbHCbDxSj/URH+8gEj7jpVI8Muz82HhmHGNyh9Ti/6oPxpp4LMfymz0XniZ4z+Ocfk4qjH4LQ5u/Feptv/I0TBLtYS08PoCt9FFFXl5ZId59zocdl5VpBkBy5WsBfibEEXrOd6fBzDhArHHKgclUEqPqQLkZo83N9GtkpHvnsHxvCPGvxi/CRH/mJcqPU2qnsY1BJZ434kYrTs2l7ZZWXYX4DIGhCzvczetcHHLh2xMWViGjkGdlQnzXNitzp5wFuI7abYffbCsygYhYkj+LLBnK3veSwUhpjc3ZtFufSJas+SS4vrr08R2HtrrBA8jpHHq8jKifWY2BPYPSPYprhrA0BoWRJp+aaRzjG287PPPL7xO8rcd3ZsPJFyuHflFckNIcxZ2UlTmLC+huLcBzAU1qHsfZi4eCOBPRjUKOk24se0m5PaTUyrIFFKXFxq7NFFFFfV8S0m2Kf6UK/9jv/APJUGPXCYRPnnDD7lyyt+UZqbjmy4iI/OjmT7/g3H5Iah4DVcCvRGZPZjVP3ahOdPuNFpM8odwP+IdT9J/RRRUyzVC2XstYAwUkhmLa20vzC1TaKK4YxsbQ1ooF095ebzs0q2r8fhPtJP6MtNaVbV+Pwn2kn9GWmtWZPKzh8lcBKsF/F4j6kH7tNaVYL+LxH1IP3aa0m8w4N/QQIoooqFfUi3s2Cs8Luo+GRWKHpIBIVukE/hWa4zAGwDrbModT0qwuGU9FjWz0l2Fh1ytEygnDyuqXAJVGtJHbo8xwv8tZVs0e2dwc03TvWbbdER2thkZ4XgjHeDga8MKcVUdxNzm5bl5kIVLGMEWzNzNY8w/W1Xram0uSACrnkc5Yo72zNzknmUDVm5h22B6bS2isKZmuSSFRR6TufRRRzk/lqTYA1H2Xs5lJmmsZnFjbVY14iJPojnPyjqeYC3BCIWatue0q/YbGyyxVdiP2ew28lSMb4Ln5YPG6nOCZD6KqxNzkUfJ6BzAa9NWjYO5sWHszfCSDnI0X6o6e0/lVhr4DXLbFC1+spioZLMyWbXyeJ2yuQAyAGwDYNmyi+0t25vDBg4+UnkCDmHFmPQqjUmoe/G2ZMLgpZ4cudMlswJFmZVJsCNRmvX5223tCXFOZJZGeQ85PN80DgB2CwqSacRmm1cz2kRG7tV+274eZCSuFgVBzNISzevKtgD2XNaNufvbDtPDZwBmHmzRHUoT+qnmP9wa/McUDMwRVJY6AAXJPqrTvBlu1LhsVHM8hQsQhjU6FW5pDwOtjYc441WNpawgPOeCqm2NjIEhzwWmR7hwCQsSxW9wl7AdhPEj8Pvqw4fDrGoRFCqugAFgK6UVais8UNdW0Cquw2WGCuraBVFFFFTqwiiiiiIooooir+/uz+W2fOvOq8oPXGQ+n3Aj76pngYx3n4iEniFkA9RKt/5LWoTRBlKngwIPqOhrP9gbnpsueOebF6ysMOihCAzy3yqTc/NvwHo1VkjdrWvaOK37Ha4Ro+azSuoTQtzz+gc1odFFFWlgIooovRFjPhB2H4tjWZRaPEXlToD3HLL7RD/wDUPRTTwVbDzzPi2HmxXji7ZGHwjfyqQv8AO3RVx353cOMwpRMvLIRJCWNhmGhUnoZSV7Lg81TNkYCPA4NYywCQoWdzoCRd5JD6zmY+uubuNVTbZgJjJs+U1orxFKGAYG4IBHqOor3XSuIooooiWbaGsDdEtvbjlT9XFRNhec0X/LwsI++XU/0RUreQ2gLfNeJvwkS/5XpbuZtCKQNklRmCQLYMCQEiS+nG2Z2HrvUJPjAWnG0myueBlh9/yKfY/HpChkkNlH3kk6BVA1LE6ADUmqdi9uYmY3EhgXiqxhC4+0dw6k9iqACSLtYGp2+05MmHi+STJMe0xBEUHsvPn9ca1TMWxldksCeUMcalpFQBEjeWRuTZSTZ7AX6OHnGplmKzYPeKeAkuzYiPiwYKJR0mMxqqtoPQKgn53MbrDMrqHUhlYBlINwQdQQRxBFZPgJMkgjAsCWidczMBKsYnDoXJOVojqOY5Rbiau240vwc0X/Dme3qlCz26eMp49PRaiJhtX4/CfaSf0Zaa0q2r8fhPtJP6MtNamk8rOHyV8CVYL+LxH1IP3aa0qwX8XiPqQfu01pN5hwb+ggRRRVW343m8Xj5KM/CyDiPkLwLes8B955qqTStiYXu2KKeZsEZkfkF73h35iw90S0so0sD5qn6Tf2GvqqpbJ8Jhkx2kSxq6qs9yWN4g5ugFvOJbKON/N56qrGojQMkizwtkmQhlOliR030rCbpF731dgFj6P0/q53GdgLHAim73rvB3gj2W57NwTu/jM4s5BEUfEQoebo5RvlEfVGguWckgUFmIAGpJ0AHSarG4e+nj8TB05OeLKJV5jmvZl7DlOnN28aqu9m8Es0rxMcqIzKFHAlTa7HnOladotbLPGHjGuS0bfpRsUYlpWuDQMvvUrtvx4R3HwOFOUG95flHpCdHr4+qqvunvxNgmtcyQsbvGT08WQng35Hn6ag7YjNlNuF70prIZa5JCJCcV5xlulkIlJxW+7cw/j2z3WL/XiBjzaekAy36OavzpisK0btG6lXUlWU8QRxBr9C+D7E59nQG98qlD/KxAH4WqFvp4OoseyyBuSlGjOFvnToYXFyOY9GnRbZljMzA8Z0W/NEZ42yNzos73Ow0fi4kCAOS6u3ObEEC/qYVe9g7vyOyynzFUhgSNWsb6Do7aY7s7gw4NcuZpfOLefawYhQSAPqjjerPVKPRt6TWSngFQi0Rem1sx4DueyKKKK2l6BFFFFERRRRREUUUURLN4dtQYWBpMQxWM+abK7XzXFrKCdemsDxu23dUiSeSWCGQS4cy3LqLAoDck2UaWudbkWBAH6MlvlNhc2Nhwv2Vim8W4WJQQzSlDNisQkTpFokQk9EA5ObKVvYAAL6R1ME7XlvgOK1dFy2aOatpbVvzs3e+3aE38Gm+UTYiQYnESvjJ2VFDK5RVF2VI7XCglrnRRwGpFzq9VDcXdabANNE5jeEkPDIthJqTmSQWv0NxIuWtYWAt9SsBAxzVC0FjpHGMUbXDhs5BFZ/Ps/aHiwCJOJSZpAzYlS4YJGIg45Xkxdg2ilo9L8mnKWi0CiulCqLj9nY0tMyDFec2JMfw8QAtGhw4AE1gnK5rC19LN5uh+7JM8y4ho2kcB8YjZp0kDayiOBEzZY3ViNSQLW85gwyXmiiKr7ubOxCTlpTOE5NQqGSIwqMkQChFJbOGVrkWXU6tpa0UUURFFFFEVa8In/wCPm+CMgtrY2KW1EnA3CkAkdF6ieDHYIgwayFbST+ex58uvJj1Zdf5qib043FxyzMxxIw90CmJcC0eRkjDZuVUuPhC9y2gHZXXcnaGIknZGaYwxxlSsq4Rcr3j5MKIQGtkz6nzdLcRUWrGsv+y0BbXNshsoGbqk78Mvvsp2+2EtyWI1tEXSToWOQAlz0WeKO5JsFLnotUMZgWVmIR2DNnvGyLLHIRkexkKqUZVUWJ0IOh0y6Pt7HpDh5Hdc4ylQlgeUZvNWOx084kLrprrYXNUvd3dyeWIss6KuYqueNnDZbK7R5XjITlA4AN9FW1hapVnpbgcGcwdlKKmZlzsjOzvflJZCpKiwuBYkWZibaBbruVhCsLSsLGd+VAOhyZVSK45iUQNbQjNY6g1ywO5pzBsRKsgUghEjMaEjW8gZ3LWNiBcDTUHms1ESravx+E+0k/oy01pVtX4/CfaSf0Zaa1NJ5WcPkr4EqwX8XiPqQfu01pVgv4vEfUg/dprSbzDg39BAis0372I4xJmseTfLrx84CxHZwrS654jDq6lHAZToQeBrOtdm/kR3K0OxUrdZP5UVytDmOKxObBgjTQ/r66gspBsavW8O6DwnPEC8ZPAaspPMekdv+zI2PuAXKviNACDkGpNtbMeYHo4+qvLx2O0azVFvbmvGxWC1a0wlp47ONV18HO7ZjU4p7hpFyqOHmXvmbpueHQPXVe3swhXFy3BAZsw0IuDbUdl71q4FtBUTamyY8QmSRb9B51PSDW/aLBfgETDiF6a1aM1lmbDGcW447eyx/LfS33U92D4Lc7iWe6R8eT+U3r+avZx9VXLYe6MWHOY/CPzMR6P1RzHtp7VaxaMLPFKfx3VXR2hjH45zju7rlhsMsahEUKqiwAFgBXWiitwCmAXowABQIooor6vqKKKKIiiiiiIrniGYKSgDNbzQxKgnoJCm3rsa6VzxCsVIQhWt5pZSwB6SoZSR2XFEVXwe+cjZGkw6KjxRT+bMXkyTEhAqGJc73Gqg3NwFzEgGyYrHxxBTJIiBmCLnZVzM3oqMx1J5gKrWC3KkUxl54mMMUUUTLAySIYc2RgxmbjmIcAWZSV0BpttHYzymBuVVWjN3ZUYF/QLKvwnmqSuqtnB0uCVDAimybVhXOWmjHJlRJd1GQtbKHufNJuLA8bivLbXguAZorligGdLl1YIyjX0g7BSOIJA40pO6AKyIZTlaOWGOygFVlYO5c3+EbMNCQNL8SxY+cDuo6zLNJMkhviC3wIUjxjkriM5zlAMXPmJDEX56Im423AVzieLLmyZuUS2f5l72zdnGptVabcwvDFE8kT8j5qZoAyGMJyVnUyec2X5V7fRtpVoVbADooi+0UUURFFFFEXHG4tYo3le+WNWdrAk5VBY2A1Og4VU23qmjmlBheRmaERwq6NkBjkkJBRecR89/OJGbLZquVLP/AEzhbEeKw2Ygn4NNSL2vprbMbes0RJW3ymVnU4XlDykoRYmJbkosuZmBWwb4RQNcpJN2W1zI2hvNMELwwoRy6wqXkIvbErhpcwVSV84nKRmFtWsbIzaXYOHa+aCI3YObourgWDHTU2FqJdg4di5aCJjJlL3RTmKkMua41syg+sA0RKsZvaFjmYwMyrHiJEAZbyDDHJOCGsF846XJuNdDpSOTCTYFo5EUKG+DjXPmuozFcNKbC5yglH+Sbgk6mW5y7GgYSBoYyJQBLdVPKAaAPpqOw11xOASSMxOgKEZcvNYcLW4WtoRqLAiiKk7e2scbLDDCXVSRYsrKRKwbM1mAvyUQd+gu0djcXW8YTCrFGsaCyooVR0KosB+ApbsjdiPDyGQPJI5UoDIytlUkMwWyi1yq36ci9FOKIiiiiiJVtX4/CfaSf0Zaa0q2r8fhPtJP6MtNamk8rOHyV8CSPM8WKlbkJXV1iylAhF15S4N2BvqPxrv5cbquI9mPv00or6ZWnNu7fswSiV+XG6riPZj79Hlxuq4j2Y+/TSiv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r8uN1XEezH36PLjdVxHsx9+mlFL7PT1KJX5cbquI9mPv0eXG6riPZj79NKKX2enqUSvy43VcR7Mffo8uN1XEezH36aUUvs9PUolflxuq4j2Y+/R5cbquI9mPv00opfZ6epRK/LjdVxHsx9+jy43VcR7MffppRS+z09SiV+XG6riPZj79Hlxuq4j2Y+/TSil9np6lEjfEPNPARBKgjZ2ZnCAAGORBwYm92HNTyiiuXvvUoKU/wDflAv/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4693" name="Picture 5"/>
          <p:cNvPicPr>
            <a:picLocks noChangeAspect="1" noChangeArrowheads="1"/>
          </p:cNvPicPr>
          <p:nvPr/>
        </p:nvPicPr>
        <p:blipFill>
          <a:blip r:embed="rId2" cstate="print"/>
          <a:srcRect/>
          <a:stretch>
            <a:fillRect/>
          </a:stretch>
        </p:blipFill>
        <p:spPr bwMode="auto">
          <a:xfrm>
            <a:off x="508000" y="1030515"/>
            <a:ext cx="3396343" cy="2425959"/>
          </a:xfrm>
          <a:prstGeom prst="rect">
            <a:avLst/>
          </a:prstGeom>
          <a:noFill/>
          <a:ln w="9525">
            <a:noFill/>
            <a:miter lim="800000"/>
            <a:headEnd/>
            <a:tailEnd/>
          </a:ln>
        </p:spPr>
      </p:pic>
      <p:pic>
        <p:nvPicPr>
          <p:cNvPr id="114695" name="Picture 7" descr="EasiDiff™"/>
          <p:cNvPicPr>
            <a:picLocks noChangeAspect="1" noChangeArrowheads="1"/>
          </p:cNvPicPr>
          <p:nvPr/>
        </p:nvPicPr>
        <p:blipFill>
          <a:blip r:embed="rId3" cstate="print"/>
          <a:srcRect/>
          <a:stretch>
            <a:fillRect/>
          </a:stretch>
        </p:blipFill>
        <p:spPr bwMode="auto">
          <a:xfrm>
            <a:off x="0" y="3617232"/>
            <a:ext cx="2747281" cy="2747281"/>
          </a:xfrm>
          <a:prstGeom prst="rect">
            <a:avLst/>
          </a:prstGeom>
          <a:noFill/>
        </p:spPr>
      </p:pic>
      <p:sp>
        <p:nvSpPr>
          <p:cNvPr id="19" name="Rectangle 18"/>
          <p:cNvSpPr/>
          <p:nvPr/>
        </p:nvSpPr>
        <p:spPr>
          <a:xfrm>
            <a:off x="650267" y="6154846"/>
            <a:ext cx="1447256" cy="400110"/>
          </a:xfrm>
          <a:prstGeom prst="rect">
            <a:avLst/>
          </a:prstGeom>
        </p:spPr>
        <p:txBody>
          <a:bodyPr wrap="none">
            <a:spAutoFit/>
          </a:bodyPr>
          <a:lstStyle/>
          <a:p>
            <a:r>
              <a:rPr lang="en-US" sz="2000" dirty="0" smtClean="0"/>
              <a:t>Pike </a:t>
            </a:r>
            <a:r>
              <a:rPr lang="en-US" sz="2000" dirty="0" err="1" smtClean="0"/>
              <a:t>EasiDiff</a:t>
            </a:r>
            <a:endParaRPr lang="en-US" sz="2000" dirty="0"/>
          </a:p>
        </p:txBody>
      </p:sp>
      <p:pic>
        <p:nvPicPr>
          <p:cNvPr id="114697" name="Picture 9" descr="AutoDiff™"/>
          <p:cNvPicPr>
            <a:picLocks noChangeAspect="1" noChangeArrowheads="1"/>
          </p:cNvPicPr>
          <p:nvPr/>
        </p:nvPicPr>
        <p:blipFill>
          <a:blip r:embed="rId4" cstate="print"/>
          <a:srcRect/>
          <a:stretch>
            <a:fillRect/>
          </a:stretch>
        </p:blipFill>
        <p:spPr bwMode="auto">
          <a:xfrm>
            <a:off x="2374899" y="3943806"/>
            <a:ext cx="2253796" cy="2253796"/>
          </a:xfrm>
          <a:prstGeom prst="rect">
            <a:avLst/>
          </a:prstGeom>
          <a:noFill/>
        </p:spPr>
      </p:pic>
      <p:sp>
        <p:nvSpPr>
          <p:cNvPr id="21" name="Rectangle 20"/>
          <p:cNvSpPr/>
          <p:nvPr/>
        </p:nvSpPr>
        <p:spPr>
          <a:xfrm>
            <a:off x="2733064" y="6111303"/>
            <a:ext cx="1545167" cy="400110"/>
          </a:xfrm>
          <a:prstGeom prst="rect">
            <a:avLst/>
          </a:prstGeom>
        </p:spPr>
        <p:txBody>
          <a:bodyPr wrap="none">
            <a:spAutoFit/>
          </a:bodyPr>
          <a:lstStyle/>
          <a:p>
            <a:r>
              <a:rPr lang="en-US" sz="2000" dirty="0" smtClean="0"/>
              <a:t>Pike </a:t>
            </a:r>
            <a:r>
              <a:rPr lang="en-US" sz="2000" dirty="0" err="1" smtClean="0"/>
              <a:t>AutoDiff</a:t>
            </a:r>
            <a:endParaRPr lang="en-US" sz="2000" dirty="0"/>
          </a:p>
        </p:txBody>
      </p:sp>
    </p:spTree>
    <p:extLst>
      <p:ext uri="{BB962C8B-B14F-4D97-AF65-F5344CB8AC3E}">
        <p14:creationId xmlns:p14="http://schemas.microsoft.com/office/powerpoint/2010/main" xmlns="" val="12904117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840165" y="1001412"/>
            <a:ext cx="5419220" cy="2033887"/>
            <a:chOff x="393311" y="1651942"/>
            <a:chExt cx="3864364" cy="1450334"/>
          </a:xfrm>
        </p:grpSpPr>
        <p:sp>
          <p:nvSpPr>
            <p:cNvPr id="10" name="Cube 9"/>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3311" y="1654272"/>
              <a:ext cx="1027472" cy="285312"/>
            </a:xfrm>
            <a:prstGeom prst="rect">
              <a:avLst/>
            </a:prstGeom>
            <a:noFill/>
          </p:spPr>
          <p:txBody>
            <a:bodyPr wrap="square" rtlCol="0">
              <a:spAutoFit/>
            </a:bodyPr>
            <a:lstStyle/>
            <a:p>
              <a:pPr algn="ctr"/>
              <a:r>
                <a:rPr lang="en-US" sz="2000" dirty="0" smtClean="0"/>
                <a:t>IR Source</a:t>
              </a:r>
              <a:endParaRPr lang="en-US" sz="2000" dirty="0"/>
            </a:p>
          </p:txBody>
        </p:sp>
        <p:sp>
          <p:nvSpPr>
            <p:cNvPr id="5" name="Oval 4"/>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7" name="Cube 6"/>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9" name="TextBox 8"/>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2"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
        <p:nvSpPr>
          <p:cNvPr id="71" name="TextBox 70"/>
          <p:cNvSpPr txBox="1"/>
          <p:nvPr/>
        </p:nvSpPr>
        <p:spPr>
          <a:xfrm>
            <a:off x="5939339" y="1831034"/>
            <a:ext cx="388436" cy="646331"/>
          </a:xfrm>
          <a:prstGeom prst="rect">
            <a:avLst/>
          </a:prstGeom>
          <a:noFill/>
        </p:spPr>
        <p:txBody>
          <a:bodyPr wrap="square" rtlCol="0">
            <a:spAutoFit/>
          </a:bodyPr>
          <a:lstStyle/>
          <a:p>
            <a:r>
              <a:rPr lang="en-US" sz="3600" dirty="0" smtClean="0"/>
              <a:t>?</a:t>
            </a:r>
            <a:endParaRPr lang="en-US" sz="3600" dirty="0"/>
          </a:p>
        </p:txBody>
      </p:sp>
      <p:sp>
        <p:nvSpPr>
          <p:cNvPr id="75" name="Freeform 74"/>
          <p:cNvSpPr/>
          <p:nvPr/>
        </p:nvSpPr>
        <p:spPr>
          <a:xfrm>
            <a:off x="6553200" y="2282826"/>
            <a:ext cx="1701800" cy="1441450"/>
          </a:xfrm>
          <a:custGeom>
            <a:avLst/>
            <a:gdLst>
              <a:gd name="connsiteX0" fmla="*/ 0 w 1701800"/>
              <a:gd name="connsiteY0" fmla="*/ 22225 h 1527175"/>
              <a:gd name="connsiteX1" fmla="*/ 314325 w 1701800"/>
              <a:gd name="connsiteY1" fmla="*/ 69850 h 1527175"/>
              <a:gd name="connsiteX2" fmla="*/ 752475 w 1701800"/>
              <a:gd name="connsiteY2" fmla="*/ 441325 h 1527175"/>
              <a:gd name="connsiteX3" fmla="*/ 1390650 w 1701800"/>
              <a:gd name="connsiteY3" fmla="*/ 336550 h 1527175"/>
              <a:gd name="connsiteX4" fmla="*/ 1685925 w 1701800"/>
              <a:gd name="connsiteY4" fmla="*/ 927100 h 1527175"/>
              <a:gd name="connsiteX5" fmla="*/ 1485900 w 1701800"/>
              <a:gd name="connsiteY5" fmla="*/ 1527175 h 1527175"/>
              <a:gd name="connsiteX6" fmla="*/ 1485900 w 1701800"/>
              <a:gd name="connsiteY6" fmla="*/ 1527175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800" h="1527175">
                <a:moveTo>
                  <a:pt x="0" y="22225"/>
                </a:moveTo>
                <a:cubicBezTo>
                  <a:pt x="94456" y="11112"/>
                  <a:pt x="188913" y="0"/>
                  <a:pt x="314325" y="69850"/>
                </a:cubicBezTo>
                <a:cubicBezTo>
                  <a:pt x="439738" y="139700"/>
                  <a:pt x="573087" y="396875"/>
                  <a:pt x="752475" y="441325"/>
                </a:cubicBezTo>
                <a:cubicBezTo>
                  <a:pt x="931863" y="485775"/>
                  <a:pt x="1235075" y="255587"/>
                  <a:pt x="1390650" y="336550"/>
                </a:cubicBezTo>
                <a:cubicBezTo>
                  <a:pt x="1546225" y="417513"/>
                  <a:pt x="1670050" y="728662"/>
                  <a:pt x="1685925" y="927100"/>
                </a:cubicBezTo>
                <a:cubicBezTo>
                  <a:pt x="1701800" y="1125538"/>
                  <a:pt x="1485900" y="1527175"/>
                  <a:pt x="1485900" y="1527175"/>
                </a:cubicBezTo>
                <a:lnTo>
                  <a:pt x="1485900" y="1527175"/>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8"/>
          <p:cNvGrpSpPr/>
          <p:nvPr/>
        </p:nvGrpSpPr>
        <p:grpSpPr>
          <a:xfrm>
            <a:off x="5468977" y="2955024"/>
            <a:ext cx="3711757" cy="2313663"/>
            <a:chOff x="4060825" y="3027594"/>
            <a:chExt cx="4902200" cy="3055706"/>
          </a:xfrm>
        </p:grpSpPr>
        <p:pic>
          <p:nvPicPr>
            <p:cNvPr id="109574" name="Picture 6" descr="https://www2.fin.ucar.edu/sites/default/files/u105/desktop-computer.jpg"/>
            <p:cNvPicPr>
              <a:picLocks noChangeAspect="1" noChangeArrowheads="1"/>
            </p:cNvPicPr>
            <p:nvPr/>
          </p:nvPicPr>
          <p:blipFill>
            <a:blip r:embed="rId2" cstate="print"/>
            <a:srcRect/>
            <a:stretch>
              <a:fillRect/>
            </a:stretch>
          </p:blipFill>
          <p:spPr bwMode="auto">
            <a:xfrm>
              <a:off x="4060825" y="3027594"/>
              <a:ext cx="4902200" cy="3055706"/>
            </a:xfrm>
            <a:prstGeom prst="rect">
              <a:avLst/>
            </a:prstGeom>
            <a:noFill/>
          </p:spPr>
        </p:pic>
        <p:pic>
          <p:nvPicPr>
            <p:cNvPr id="21" name="Picture 2"/>
            <p:cNvPicPr>
              <a:picLocks noChangeAspect="1" noChangeArrowheads="1"/>
            </p:cNvPicPr>
            <p:nvPr/>
          </p:nvPicPr>
          <p:blipFill>
            <a:blip r:embed="rId3" cstate="print"/>
            <a:srcRect/>
            <a:stretch>
              <a:fillRect/>
            </a:stretch>
          </p:blipFill>
          <p:spPr bwMode="auto">
            <a:xfrm>
              <a:off x="5311496" y="3387903"/>
              <a:ext cx="1769657" cy="1268820"/>
            </a:xfrm>
            <a:prstGeom prst="rect">
              <a:avLst/>
            </a:prstGeom>
            <a:noFill/>
            <a:ln w="9525">
              <a:noFill/>
              <a:miter lim="800000"/>
              <a:headEnd/>
              <a:tailEnd/>
            </a:ln>
          </p:spPr>
        </p:pic>
      </p:grpSp>
      <p:sp>
        <p:nvSpPr>
          <p:cNvPr id="20" name="Content Placeholder 2"/>
          <p:cNvSpPr txBox="1">
            <a:spLocks/>
          </p:cNvSpPr>
          <p:nvPr/>
        </p:nvSpPr>
        <p:spPr>
          <a:xfrm>
            <a:off x="290301" y="3052996"/>
            <a:ext cx="6502400" cy="36598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500"/>
              </a:spcAft>
              <a:buClrTx/>
              <a:buSzTx/>
              <a:tabLst/>
              <a:defRPr/>
            </a:pPr>
            <a:r>
              <a:rPr kumimoji="0" lang="en-US" sz="2400" b="0" i="0" u="sng" strike="noStrike" kern="1200" cap="none" spc="0" normalizeH="0" baseline="0" noProof="0" dirty="0" smtClean="0">
                <a:ln>
                  <a:noFill/>
                </a:ln>
                <a:solidFill>
                  <a:schemeClr val="tx1"/>
                </a:solidFill>
                <a:effectLst/>
                <a:uLnTx/>
                <a:uFillTx/>
                <a:latin typeface="+mn-lt"/>
                <a:ea typeface="+mn-ea"/>
                <a:cs typeface="+mn-cs"/>
              </a:rPr>
              <a:t>Infrared Spectroscopic Techniques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Direct Transmission</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Reflection Absorption (RAIRS or IRRAS)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Polarization-Modulated RAIRS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Diffuse Reflectance</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Photoacoustic</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Attenuated Total Reflectance</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22" name="Picture 7" descr="http://leeequities.com/wp-content/uploads/2012/08/green-check-mark.png"/>
          <p:cNvPicPr>
            <a:picLocks noChangeAspect="1" noChangeArrowheads="1"/>
          </p:cNvPicPr>
          <p:nvPr/>
        </p:nvPicPr>
        <p:blipFill>
          <a:blip r:embed="rId4" cstate="print"/>
          <a:srcRect/>
          <a:stretch>
            <a:fillRect/>
          </a:stretch>
        </p:blipFill>
        <p:spPr bwMode="auto">
          <a:xfrm>
            <a:off x="3073400" y="3514359"/>
            <a:ext cx="449179" cy="512761"/>
          </a:xfrm>
          <a:prstGeom prst="rect">
            <a:avLst/>
          </a:prstGeom>
          <a:noFill/>
        </p:spPr>
      </p:pic>
      <p:pic>
        <p:nvPicPr>
          <p:cNvPr id="23" name="Picture 7" descr="http://leeequities.com/wp-content/uploads/2012/08/green-check-mark.png"/>
          <p:cNvPicPr>
            <a:picLocks noChangeAspect="1" noChangeArrowheads="1"/>
          </p:cNvPicPr>
          <p:nvPr/>
        </p:nvPicPr>
        <p:blipFill>
          <a:blip r:embed="rId4" cstate="print"/>
          <a:srcRect/>
          <a:stretch>
            <a:fillRect/>
          </a:stretch>
        </p:blipFill>
        <p:spPr bwMode="auto">
          <a:xfrm>
            <a:off x="5273675" y="4028709"/>
            <a:ext cx="449179" cy="512761"/>
          </a:xfrm>
          <a:prstGeom prst="rect">
            <a:avLst/>
          </a:prstGeom>
          <a:noFill/>
        </p:spPr>
      </p:pic>
      <p:pic>
        <p:nvPicPr>
          <p:cNvPr id="25" name="Picture 7" descr="http://leeequities.com/wp-content/uploads/2012/08/green-check-mark.png"/>
          <p:cNvPicPr>
            <a:picLocks noChangeAspect="1" noChangeArrowheads="1"/>
          </p:cNvPicPr>
          <p:nvPr/>
        </p:nvPicPr>
        <p:blipFill>
          <a:blip r:embed="rId4" cstate="print"/>
          <a:srcRect/>
          <a:stretch>
            <a:fillRect/>
          </a:stretch>
        </p:blipFill>
        <p:spPr bwMode="auto">
          <a:xfrm>
            <a:off x="4337885" y="4424363"/>
            <a:ext cx="449179" cy="512761"/>
          </a:xfrm>
          <a:prstGeom prst="rect">
            <a:avLst/>
          </a:prstGeom>
          <a:noFill/>
        </p:spPr>
      </p:pic>
      <p:pic>
        <p:nvPicPr>
          <p:cNvPr id="26" name="Picture 7" descr="http://leeequities.com/wp-content/uploads/2012/08/green-check-mark.png"/>
          <p:cNvPicPr>
            <a:picLocks noChangeAspect="1" noChangeArrowheads="1"/>
          </p:cNvPicPr>
          <p:nvPr/>
        </p:nvPicPr>
        <p:blipFill>
          <a:blip r:embed="rId4" cstate="print"/>
          <a:srcRect/>
          <a:stretch>
            <a:fillRect/>
          </a:stretch>
        </p:blipFill>
        <p:spPr bwMode="auto">
          <a:xfrm>
            <a:off x="3109160" y="4872038"/>
            <a:ext cx="449179" cy="512761"/>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2013 Nobel Peace Prize</a:t>
            </a:r>
            <a:endParaRPr lang="en-US" sz="3200" b="1" u="sng" dirty="0">
              <a:solidFill>
                <a:schemeClr val="tx2"/>
              </a:solidFill>
            </a:endParaRPr>
          </a:p>
        </p:txBody>
      </p:sp>
      <p:sp>
        <p:nvSpPr>
          <p:cNvPr id="5" name="Rectangle 4"/>
          <p:cNvSpPr/>
          <p:nvPr/>
        </p:nvSpPr>
        <p:spPr>
          <a:xfrm>
            <a:off x="3405331" y="6454259"/>
            <a:ext cx="2314288" cy="369332"/>
          </a:xfrm>
          <a:prstGeom prst="rect">
            <a:avLst/>
          </a:prstGeom>
        </p:spPr>
        <p:txBody>
          <a:bodyPr wrap="none">
            <a:spAutoFit/>
          </a:bodyPr>
          <a:lstStyle/>
          <a:p>
            <a:r>
              <a:rPr lang="en-US" dirty="0" smtClean="0"/>
              <a:t>http://www.opcw.org/</a:t>
            </a:r>
            <a:endParaRPr lang="en-US" dirty="0"/>
          </a:p>
        </p:txBody>
      </p:sp>
      <p:pic>
        <p:nvPicPr>
          <p:cNvPr id="138242" name="Picture 2"/>
          <p:cNvPicPr>
            <a:picLocks noChangeAspect="1" noChangeArrowheads="1"/>
          </p:cNvPicPr>
          <p:nvPr/>
        </p:nvPicPr>
        <p:blipFill>
          <a:blip r:embed="rId2" cstate="print"/>
          <a:srcRect/>
          <a:stretch>
            <a:fillRect/>
          </a:stretch>
        </p:blipFill>
        <p:spPr bwMode="auto">
          <a:xfrm>
            <a:off x="1036407" y="685800"/>
            <a:ext cx="7040793" cy="1397129"/>
          </a:xfrm>
          <a:prstGeom prst="rect">
            <a:avLst/>
          </a:prstGeom>
          <a:noFill/>
          <a:ln w="9525">
            <a:noFill/>
            <a:miter lim="800000"/>
            <a:headEnd/>
            <a:tailEnd/>
          </a:ln>
        </p:spPr>
      </p:pic>
      <p:sp>
        <p:nvSpPr>
          <p:cNvPr id="8" name="Rectangle 7"/>
          <p:cNvSpPr/>
          <p:nvPr/>
        </p:nvSpPr>
        <p:spPr>
          <a:xfrm>
            <a:off x="1028700" y="2093089"/>
            <a:ext cx="7067550" cy="1754326"/>
          </a:xfrm>
          <a:prstGeom prst="rect">
            <a:avLst/>
          </a:prstGeom>
        </p:spPr>
        <p:txBody>
          <a:bodyPr wrap="square">
            <a:spAutoFit/>
          </a:bodyPr>
          <a:lstStyle/>
          <a:p>
            <a:r>
              <a:rPr lang="en-US" dirty="0" smtClean="0"/>
              <a:t>The </a:t>
            </a:r>
            <a:r>
              <a:rPr lang="en-US" dirty="0" err="1" smtClean="0"/>
              <a:t>Organisation</a:t>
            </a:r>
            <a:r>
              <a:rPr lang="en-US" dirty="0" smtClean="0"/>
              <a:t> for the Prohibition of Chemical Weapons (OPCW) is an intergovernmental </a:t>
            </a:r>
            <a:r>
              <a:rPr lang="en-US" dirty="0" err="1" smtClean="0"/>
              <a:t>organisation</a:t>
            </a:r>
            <a:r>
              <a:rPr lang="en-US" dirty="0" smtClean="0"/>
              <a:t>, located in The Hague, Netherlands. The </a:t>
            </a:r>
            <a:r>
              <a:rPr lang="en-US" dirty="0" err="1" smtClean="0"/>
              <a:t>organisation</a:t>
            </a:r>
            <a:r>
              <a:rPr lang="en-US" dirty="0" smtClean="0"/>
              <a:t> promotes and verifies the adherence to the </a:t>
            </a:r>
            <a:r>
              <a:rPr lang="en-US" b="1" u="sng" dirty="0" smtClean="0"/>
              <a:t>Chemical Weapons Convention</a:t>
            </a:r>
            <a:r>
              <a:rPr lang="en-US" dirty="0" smtClean="0"/>
              <a:t> which prohibits of the use of chemical weapons and requires their destruction. The verification consists both of evaluation of declarations by members states and on-site inspections</a:t>
            </a:r>
            <a:endParaRPr lang="en-US" dirty="0"/>
          </a:p>
        </p:txBody>
      </p:sp>
      <p:sp>
        <p:nvSpPr>
          <p:cNvPr id="9" name="Rectangle 8"/>
          <p:cNvSpPr/>
          <p:nvPr/>
        </p:nvSpPr>
        <p:spPr>
          <a:xfrm>
            <a:off x="1133475" y="4189362"/>
            <a:ext cx="6858000" cy="1754326"/>
          </a:xfrm>
          <a:prstGeom prst="rect">
            <a:avLst/>
          </a:prstGeom>
        </p:spPr>
        <p:txBody>
          <a:bodyPr wrap="square">
            <a:spAutoFit/>
          </a:bodyPr>
          <a:lstStyle/>
          <a:p>
            <a:r>
              <a:rPr lang="en-US" dirty="0" smtClean="0"/>
              <a:t>“The said interest shall be divided into five equal parts, which shall be apportioned as follows: /- - -/ one part to the person who shall have done the most or the best work for </a:t>
            </a:r>
            <a:r>
              <a:rPr lang="en-US" b="1" u="sng" dirty="0" smtClean="0"/>
              <a:t>fraternity between nations</a:t>
            </a:r>
            <a:r>
              <a:rPr lang="en-US" dirty="0" smtClean="0"/>
              <a:t>, the abolition or reduction of standing armies and for the holding and promotion of peace congresses.”</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8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 y="1687322"/>
            <a:ext cx="4562475" cy="5107989"/>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4714875" y="1738313"/>
            <a:ext cx="4229100" cy="5074920"/>
          </a:xfrm>
          <a:prstGeom prst="rect">
            <a:avLst/>
          </a:prstGeom>
          <a:noFill/>
          <a:ln w="9525">
            <a:noFill/>
            <a:miter lim="800000"/>
            <a:headEnd/>
            <a:tailEnd/>
          </a:ln>
        </p:spPr>
      </p:pic>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Member States</a:t>
            </a:r>
            <a:endParaRPr lang="en-US" sz="3200" b="1" u="sng" dirty="0">
              <a:solidFill>
                <a:schemeClr val="tx2"/>
              </a:solidFill>
            </a:endParaRPr>
          </a:p>
        </p:txBody>
      </p:sp>
      <p:sp>
        <p:nvSpPr>
          <p:cNvPr id="7" name="Rectangle 6"/>
          <p:cNvSpPr/>
          <p:nvPr/>
        </p:nvSpPr>
        <p:spPr>
          <a:xfrm>
            <a:off x="1252537" y="714286"/>
            <a:ext cx="6619875" cy="830997"/>
          </a:xfrm>
          <a:prstGeom prst="rect">
            <a:avLst/>
          </a:prstGeom>
        </p:spPr>
        <p:txBody>
          <a:bodyPr wrap="square">
            <a:spAutoFit/>
          </a:bodyPr>
          <a:lstStyle/>
          <a:p>
            <a:r>
              <a:rPr lang="en-US" sz="1600" dirty="0" smtClean="0"/>
              <a:t>that have signed and ratified or acceded to the Chemical Weapons Convention, an international agreement outlawing the production, stockpiling and use of chemical weapons.</a:t>
            </a:r>
            <a:endParaRPr lang="en-US" sz="1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Member States</a:t>
            </a:r>
            <a:endParaRPr lang="en-US" sz="3200" b="1" u="sng" dirty="0">
              <a:solidFill>
                <a:schemeClr val="tx2"/>
              </a:solidFill>
            </a:endParaRPr>
          </a:p>
        </p:txBody>
      </p:sp>
      <p:pic>
        <p:nvPicPr>
          <p:cNvPr id="144385" name="Picture 1"/>
          <p:cNvPicPr>
            <a:picLocks noChangeAspect="1" noChangeArrowheads="1"/>
          </p:cNvPicPr>
          <p:nvPr/>
        </p:nvPicPr>
        <p:blipFill>
          <a:blip r:embed="rId2" cstate="print"/>
          <a:srcRect/>
          <a:stretch>
            <a:fillRect/>
          </a:stretch>
        </p:blipFill>
        <p:spPr bwMode="auto">
          <a:xfrm>
            <a:off x="428625" y="733425"/>
            <a:ext cx="4114800" cy="4953521"/>
          </a:xfrm>
          <a:prstGeom prst="rect">
            <a:avLst/>
          </a:prstGeom>
          <a:noFill/>
          <a:ln w="9525">
            <a:noFill/>
            <a:miter lim="800000"/>
            <a:headEnd/>
            <a:tailEnd/>
          </a:ln>
        </p:spPr>
      </p:pic>
      <p:pic>
        <p:nvPicPr>
          <p:cNvPr id="144386" name="Picture 2"/>
          <p:cNvPicPr>
            <a:picLocks noChangeAspect="1" noChangeArrowheads="1"/>
          </p:cNvPicPr>
          <p:nvPr/>
        </p:nvPicPr>
        <p:blipFill>
          <a:blip r:embed="rId3" cstate="print"/>
          <a:srcRect/>
          <a:stretch>
            <a:fillRect/>
          </a:stretch>
        </p:blipFill>
        <p:spPr bwMode="auto">
          <a:xfrm>
            <a:off x="4781551" y="723900"/>
            <a:ext cx="4041662" cy="4943475"/>
          </a:xfrm>
          <a:prstGeom prst="rect">
            <a:avLst/>
          </a:prstGeom>
          <a:noFill/>
          <a:ln w="9525">
            <a:noFill/>
            <a:miter lim="800000"/>
            <a:headEnd/>
            <a:tailEnd/>
          </a:ln>
        </p:spPr>
      </p:pic>
      <p:pic>
        <p:nvPicPr>
          <p:cNvPr id="144387" name="Picture 3"/>
          <p:cNvPicPr>
            <a:picLocks noChangeAspect="1" noChangeArrowheads="1"/>
          </p:cNvPicPr>
          <p:nvPr/>
        </p:nvPicPr>
        <p:blipFill>
          <a:blip r:embed="rId4" cstate="print"/>
          <a:srcRect/>
          <a:stretch>
            <a:fillRect/>
          </a:stretch>
        </p:blipFill>
        <p:spPr bwMode="auto">
          <a:xfrm>
            <a:off x="2838450" y="5799612"/>
            <a:ext cx="3762375" cy="991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File:CWC Participation.svg"/>
          <p:cNvPicPr>
            <a:picLocks noChangeAspect="1" noChangeArrowheads="1"/>
          </p:cNvPicPr>
          <p:nvPr/>
        </p:nvPicPr>
        <p:blipFill>
          <a:blip r:embed="rId2" cstate="print"/>
          <a:srcRect/>
          <a:stretch>
            <a:fillRect/>
          </a:stretch>
        </p:blipFill>
        <p:spPr bwMode="auto">
          <a:xfrm>
            <a:off x="982821" y="825499"/>
            <a:ext cx="7159308" cy="3678096"/>
          </a:xfrm>
          <a:prstGeom prst="rect">
            <a:avLst/>
          </a:prstGeom>
          <a:noFill/>
        </p:spPr>
      </p:pic>
      <p:sp>
        <p:nvSpPr>
          <p:cNvPr id="5" name="Rectangle 4"/>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Members</a:t>
            </a:r>
            <a:endParaRPr lang="en-US" sz="3200" b="1" u="sng" dirty="0">
              <a:solidFill>
                <a:schemeClr val="tx2"/>
              </a:solidFill>
            </a:endParaRPr>
          </a:p>
        </p:txBody>
      </p:sp>
      <p:sp>
        <p:nvSpPr>
          <p:cNvPr id="139267" name="Rectangle 3"/>
          <p:cNvSpPr>
            <a:spLocks noChangeArrowheads="1"/>
          </p:cNvSpPr>
          <p:nvPr/>
        </p:nvSpPr>
        <p:spPr bwMode="auto">
          <a:xfrm>
            <a:off x="1561916" y="4495443"/>
            <a:ext cx="59843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6 states are non-members: </a:t>
            </a:r>
          </a:p>
          <a:p>
            <a:pPr marL="0" marR="0" lvl="0" indent="0" algn="l" defTabSz="914400" rtl="0" eaLnBrk="1" fontAlgn="base" latinLnBrk="0" hangingPunct="1">
              <a:lnSpc>
                <a:spcPct val="100000"/>
              </a:lnSpc>
              <a:spcBef>
                <a:spcPct val="0"/>
              </a:spcBef>
              <a:spcAft>
                <a:spcPct val="0"/>
              </a:spcAft>
              <a:buClrTx/>
              <a:buSzTx/>
              <a:buFontTx/>
              <a:buNone/>
              <a:tabLst/>
            </a:pPr>
            <a:r>
              <a:rPr lang="en-US" sz="1400" dirty="0" smtClean="0">
                <a:latin typeface="Arial" charset="0"/>
                <a:cs typeface="Arial" charset="0"/>
              </a:rPr>
              <a:t>	</a:t>
            </a:r>
            <a:r>
              <a:rPr kumimoji="0" lang="en-US" sz="1400" b="0" i="0" u="none" strike="noStrike" cap="none" normalizeH="0" baseline="0" dirty="0" smtClean="0">
                <a:ln>
                  <a:noFill/>
                </a:ln>
                <a:solidFill>
                  <a:schemeClr val="tx1"/>
                </a:solidFill>
                <a:effectLst/>
                <a:latin typeface="Arial" charset="0"/>
                <a:cs typeface="Arial" charset="0"/>
              </a:rPr>
              <a:t>Angola, Burma, Egypt, Israel, North Korea and South Sudan. </a:t>
            </a:r>
          </a:p>
        </p:txBody>
      </p:sp>
      <p:sp>
        <p:nvSpPr>
          <p:cNvPr id="7" name="Rectangle 6"/>
          <p:cNvSpPr/>
          <p:nvPr/>
        </p:nvSpPr>
        <p:spPr>
          <a:xfrm>
            <a:off x="1619249" y="5720060"/>
            <a:ext cx="5876925" cy="646331"/>
          </a:xfrm>
          <a:prstGeom prst="rect">
            <a:avLst/>
          </a:prstGeom>
        </p:spPr>
        <p:txBody>
          <a:bodyPr wrap="square">
            <a:spAutoFit/>
          </a:bodyPr>
          <a:lstStyle/>
          <a:p>
            <a:r>
              <a:rPr lang="en-US" dirty="0" smtClean="0"/>
              <a:t>“one part to the person who shall have done the most or the best work for </a:t>
            </a:r>
            <a:r>
              <a:rPr lang="en-US" b="1" u="sng" dirty="0" smtClean="0"/>
              <a:t>fraternity between nations</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sp>
        <p:nvSpPr>
          <p:cNvPr id="8" name="Rectangle 7"/>
          <p:cNvSpPr/>
          <p:nvPr/>
        </p:nvSpPr>
        <p:spPr>
          <a:xfrm>
            <a:off x="973455" y="835075"/>
            <a:ext cx="7178040" cy="523220"/>
          </a:xfrm>
          <a:prstGeom prst="rect">
            <a:avLst/>
          </a:prstGeom>
        </p:spPr>
        <p:txBody>
          <a:bodyPr wrap="square">
            <a:spAutoFit/>
          </a:bodyPr>
          <a:lstStyle/>
          <a:p>
            <a:pPr algn="ctr"/>
            <a:r>
              <a:rPr lang="en-US" sz="2800" dirty="0" smtClean="0"/>
              <a:t>All modern warfare is chemical warfare</a:t>
            </a:r>
            <a:endParaRPr lang="en-US" sz="2800" dirty="0"/>
          </a:p>
        </p:txBody>
      </p:sp>
      <p:pic>
        <p:nvPicPr>
          <p:cNvPr id="147458" name="Picture 2" descr="Damascus sword photo"/>
          <p:cNvPicPr>
            <a:picLocks noChangeAspect="1" noChangeArrowheads="1"/>
          </p:cNvPicPr>
          <p:nvPr/>
        </p:nvPicPr>
        <p:blipFill>
          <a:blip r:embed="rId2" cstate="print"/>
          <a:srcRect/>
          <a:stretch>
            <a:fillRect/>
          </a:stretch>
        </p:blipFill>
        <p:spPr bwMode="auto">
          <a:xfrm>
            <a:off x="228600" y="2244603"/>
            <a:ext cx="3690019" cy="2778369"/>
          </a:xfrm>
          <a:prstGeom prst="rect">
            <a:avLst/>
          </a:prstGeom>
          <a:noFill/>
        </p:spPr>
      </p:pic>
      <p:sp>
        <p:nvSpPr>
          <p:cNvPr id="10" name="Rectangle 9"/>
          <p:cNvSpPr/>
          <p:nvPr/>
        </p:nvSpPr>
        <p:spPr>
          <a:xfrm>
            <a:off x="955060" y="1705094"/>
            <a:ext cx="2152320" cy="461665"/>
          </a:xfrm>
          <a:prstGeom prst="rect">
            <a:avLst/>
          </a:prstGeom>
        </p:spPr>
        <p:txBody>
          <a:bodyPr wrap="none">
            <a:spAutoFit/>
          </a:bodyPr>
          <a:lstStyle/>
          <a:p>
            <a:r>
              <a:rPr lang="en-US" sz="2400" b="1" dirty="0" smtClean="0"/>
              <a:t>Damascus steel</a:t>
            </a:r>
            <a:endParaRPr lang="en-US" sz="2400" b="1" dirty="0"/>
          </a:p>
        </p:txBody>
      </p:sp>
      <p:sp>
        <p:nvSpPr>
          <p:cNvPr id="11" name="Rectangle 10"/>
          <p:cNvSpPr/>
          <p:nvPr/>
        </p:nvSpPr>
        <p:spPr>
          <a:xfrm>
            <a:off x="772567" y="5042654"/>
            <a:ext cx="2585836" cy="461665"/>
          </a:xfrm>
          <a:prstGeom prst="rect">
            <a:avLst/>
          </a:prstGeom>
        </p:spPr>
        <p:txBody>
          <a:bodyPr wrap="none">
            <a:spAutoFit/>
          </a:bodyPr>
          <a:lstStyle/>
          <a:p>
            <a:r>
              <a:rPr lang="en-US" sz="2400" dirty="0" smtClean="0"/>
              <a:t>eighth century A.D.</a:t>
            </a:r>
            <a:endParaRPr lang="en-US" sz="2400" dirty="0"/>
          </a:p>
        </p:txBody>
      </p:sp>
      <p:sp>
        <p:nvSpPr>
          <p:cNvPr id="12" name="Rectangle 11"/>
          <p:cNvSpPr/>
          <p:nvPr/>
        </p:nvSpPr>
        <p:spPr>
          <a:xfrm>
            <a:off x="2555739" y="6397228"/>
            <a:ext cx="4013471" cy="369332"/>
          </a:xfrm>
          <a:prstGeom prst="rect">
            <a:avLst/>
          </a:prstGeom>
        </p:spPr>
        <p:txBody>
          <a:bodyPr wrap="none">
            <a:spAutoFit/>
          </a:bodyPr>
          <a:lstStyle/>
          <a:p>
            <a:r>
              <a:rPr lang="da-DK" dirty="0" smtClean="0"/>
              <a:t>ReiboldM., </a:t>
            </a:r>
            <a:r>
              <a:rPr lang="da-DK" i="1" dirty="0" smtClean="0"/>
              <a:t>et al</a:t>
            </a:r>
            <a:r>
              <a:rPr lang="da-DK" dirty="0" smtClean="0"/>
              <a:t>. Nature, 444. 286 (2006)</a:t>
            </a:r>
            <a:endParaRPr lang="en-US" dirty="0"/>
          </a:p>
        </p:txBody>
      </p:sp>
      <p:pic>
        <p:nvPicPr>
          <p:cNvPr id="147459" name="Picture 3"/>
          <p:cNvPicPr>
            <a:picLocks noChangeAspect="1" noChangeArrowheads="1"/>
          </p:cNvPicPr>
          <p:nvPr/>
        </p:nvPicPr>
        <p:blipFill>
          <a:blip r:embed="rId3" cstate="print"/>
          <a:srcRect/>
          <a:stretch>
            <a:fillRect/>
          </a:stretch>
        </p:blipFill>
        <p:spPr bwMode="auto">
          <a:xfrm>
            <a:off x="4189920" y="1554479"/>
            <a:ext cx="4893120" cy="428053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7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1834017" y="1787979"/>
            <a:ext cx="5534025" cy="4762500"/>
          </a:xfrm>
          <a:prstGeom prst="rect">
            <a:avLst/>
          </a:prstGeom>
          <a:noFill/>
          <a:ln w="9525">
            <a:noFill/>
            <a:miter lim="800000"/>
            <a:headEnd/>
            <a:tailEnd/>
          </a:ln>
        </p:spPr>
      </p:pic>
      <p:sp>
        <p:nvSpPr>
          <p:cNvPr id="7" name="Rectangle 6"/>
          <p:cNvSpPr/>
          <p:nvPr/>
        </p:nvSpPr>
        <p:spPr>
          <a:xfrm>
            <a:off x="2162634" y="812258"/>
            <a:ext cx="4862279" cy="707886"/>
          </a:xfrm>
          <a:prstGeom prst="rect">
            <a:avLst/>
          </a:prstGeom>
        </p:spPr>
        <p:txBody>
          <a:bodyPr wrap="square">
            <a:spAutoFit/>
          </a:bodyPr>
          <a:lstStyle/>
          <a:p>
            <a:pPr algn="ctr"/>
            <a:r>
              <a:rPr lang="en-US" sz="2000" dirty="0" smtClean="0"/>
              <a:t>DEVELOPMENT OF MULTISCALE MODELS FOR COMPLEX CHEMICAL SYSTEMS </a:t>
            </a:r>
            <a:endParaRPr lang="en-US" sz="2000" dirty="0"/>
          </a:p>
        </p:txBody>
      </p:sp>
      <p:sp>
        <p:nvSpPr>
          <p:cNvPr id="8"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2013 Nobel Prize in Chemistry</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sp>
        <p:nvSpPr>
          <p:cNvPr id="8" name="Rectangle 7"/>
          <p:cNvSpPr/>
          <p:nvPr/>
        </p:nvSpPr>
        <p:spPr>
          <a:xfrm>
            <a:off x="973455" y="835075"/>
            <a:ext cx="7178040" cy="523220"/>
          </a:xfrm>
          <a:prstGeom prst="rect">
            <a:avLst/>
          </a:prstGeom>
        </p:spPr>
        <p:txBody>
          <a:bodyPr wrap="square">
            <a:spAutoFit/>
          </a:bodyPr>
          <a:lstStyle/>
          <a:p>
            <a:pPr algn="ctr"/>
            <a:r>
              <a:rPr lang="en-US" sz="2800" dirty="0" smtClean="0"/>
              <a:t>All modern warfare is chemical warfare</a:t>
            </a:r>
            <a:endParaRPr lang="en-US" sz="2800" dirty="0"/>
          </a:p>
        </p:txBody>
      </p:sp>
      <p:sp>
        <p:nvSpPr>
          <p:cNvPr id="152578" name="AutoShape 2" descr="data:image/jpeg;base64,/9j/4AAQSkZJRgABAQAAAQABAAD/2wCEAAkGBxQTEhUUExQWFRUXGBcaFxcYFx0cGhcZHBcXFxgXGBcYHCggHxolHRYYJDEhJSkrMC4uHB8zODMsNygtLisBCgoKDg0OGxAQGzckICYsLDQsNCwvNCwsNCwsLCwsLCwsLywsLCwsLCwsLCwsNCwsLCwsLCwsLCwsLCwsLCwsLP/AABEIANkA6AMBIgACEQEDEQH/xAAbAAACAwEBAQAAAAAAAAAAAAAABQMEBgIHAf/EAEgQAAEDAgQCBgUHCgQGAwAAAAEAAhEDIQQFEjFBUQYTImFxgTJCkaHBByNSYrHR4RQVQ3KCkpPC0vAWM1OiJGOyw+LxF4PT/8QAGQEAAwEBAQAAAAAAAAAAAAAAAAIDAQQF/8QAKhEAAgICAgIBAwQCAwAAAAAAAAECEQMhEjETQVEEIjJCYaHwFJEjUnH/2gAMAwEAAhEDEQA/APDUIQgAQhCAGOU+t+z8U1puSnKvW8vimLSkkAwp1FYbUS2m9WmOUZIEW+sR1irkr7CRFUjsvXQcoV9BVLJzLDXJnTwrGCka9Q0hVaXtOguAZ2xTc79d1NwHIBp9YKvkWXiq8l+rqaY1VdM6iODGx6ztptAkzZdZvnba9aan/Dufo0tLpphjSW06YuOrsBIjTzhwk1x472zmr2AYb2MjeRBHC4PiuSFYxuFFNwZqDjpaSRsNQDg0A8gRfjPKFbyPKXYmpoBDGNGurUd6NOmPSc47c4HHyMc6dvRnHdEmUZG2ph8Riq7nMo0m6WaYmpWMaWDUIiSAe9wuIKzTwtR0qzplUU6GHBZhKFqYO9R15rPm8mTE37TibugZioumJrVaIHL5C+uXMrJEMhy5RldkrgrCaI3BRwpnBRFBRIWZz6vn8EtTLOfV8/glqojsx/iCEIQOCEIQAIQhAAhCEAMco9b9n4phCtdCssZWZX1h0tNOC0wRIqTuCOA4LvMcD1TonU0+iYg+BHMT/dwEl8jJFZgVpirCycYXJMQ8AikWtPrVCKbTxsahbPlKlTfRtJdlVq6c4DdMXZWGO7T6boiSKjiCYv2BRad/rjxU7cYyhDg4UyLyym0OjuqVTVqAd4c0bbKi+lm9vRvNehLTY5/otc79UE/YrDcrrn9DU82x/wBULQ4OlicUfm6FSDfXXxFVoMkAHQHtkGQJaHC4U+J6NVHUetL8Lpg+jR6xpuQTNWDptMnflsTTwr1v+BJcX2xDnGEqDDMYx8MbeqNbGgV3ND+3qMSGFjQSTIYS25fKajl+IcddLRiNLe2WOa9wbtBAcTB2HwutpkfRodVUr1K9PRD2vpiloaGhpDQIsXXBAA797HPZXTqsFSvTqAVNJY2lpu6HMMOdsbAOB5wOJIaMafwSk/g5yFpc57HatQIOmDLW+jpax0EaYFu8JvjMcXsFFg6vDtIJpz2qr4kVK7gBq5taOyLWJEptl3yr0QxzauGc2oWtbZwMQC03fDgNrSePiUOeZqHNZiaeim5jidNQgvqsFMB/zQLmAGLmB6lwVFbk9Vf9+f4HljSVpkFcRHff4fAqpUK0AzOg706dLa3Y0zvsdInyXbsPhnCerbF/RceHcKkgb3g7LoWBr2c1/sZRxXMrSVcsw59V7Z5Vfg5jlE/I6XCpUHiGO+LUssMhJKzPFclOauSNH6cedMj/AKXOVd+TO4VKR83D7WKfin8CKLQrcFEU0dlNXhod4VG/EhV6mV1h+id5Cf8AplHjmvRQQZx6vn8EtTTPKTmluppbvuCOXNK0x0w/EEIQgcEIQgAQhCABCEIA33yWi2I8aP2VVuKuGpvs9jXj6zQftCw3yYHs4jxpfZVW4Y5K5UUS0cjKm6dOHc3Cui76dNheeF3uHWD9lwSTHdF8QJOrrp3LXHWe86+0fBuparDuA334LivjiDfb8JR5nFDxxpswbKTi7q6YBqDcOsW97pFgOJPvMAvcsbQo9qW1qogmo42abD5tsWPeYPeBZPsa2jXaBVpsqgbamgkfqk3HkQs5mXRJhE0KrqZHqP7TfDV6QH73gn8/InPExlis3B1ds8bAtAkgeqIjYSb8In0Ugd0mexpoQ3qzbS2YJBuXG5M28VmMdUqUHmnVZpdytBB2IIEEd4Vd2Om+mO/UfuSyyy9CrEvZrMbm5fT6uCAYnhPlyXGHNNpAPaHrEc7i1uHA8ovMhZX84cvZqPwPuUZx07g/vOHxU4t3bGcV0bPFYTB1XaTI1CNQIlsTuACZm0eHibjOj+FM9XWptMlvzlGkWggDUCIaYh3hM3Xn5xU8TH6x+KsYLFvBdD/S9IF/pWjnyRdBxbNgOjrwAQ2gSfqvpkQSPRpuI8lSxmDdTeWmi4AMe81GyabdLS6DqbIJiPSmSLGQCqw1KoB2WO8iSPtIUrsdU06XOIH0QA0EcGkACyn5k+/7/BRYpLpkpxOnUCdr72IvG3gVu2dDKDgIruJ4nQInmASLeaz3RbL8JVoufiXnrHOcDDy0NDbNERGxm/NeiZNkuGpNYWNdYCOsc5x23IcYnystinemVkko/cjM1egV+xiWafrU4PkWuM+5VMX0Erj/AC8RTf8Arl7PZpD59y3uPzHSJaJv/wC0hzfHuJD2uMDcKt10QUb7FGI6GMAaG4mqHx2j2XNn6WmAdM8NUxzKyOcYPE4Z0PcCD6LxBafa0EHuIHGJF0/6QYx9NvXMJ7Ik97ePuv5K5l9YYikdYDw4bEWI/vim8jek6NeKFWeWdIa7nFmogxqiABy5JOtH0zy3qKjR6p1aZN+Fj3jnxt3rOIV/q7JNJPQIQhaYCEIQAIQhAAhCEAbP5PKsCv40vsqLasreSwPQirpFXxZ/OtOcZyXNN1IvBfaPaNXmVJj6zOpqS4DsOueFjdJKGI5JX0goF46suLdQlv0SQdnDvsiDc3xSKcaVi7LelNaRLdRPAWPOwK0WA6S06trg94iNz9gcfI8l525rmOgy1zT5ghXKOMk9rUDBGth0u0kFpaeDhpcW8LGJIsmeJLrRCP1D/UbrpZUpvwvaglpboO5kkSAfCVkMuwRr1adECTUe1je4ucGgjkBMnuBXwUGuA+fsNg4NBHkKhCY4PH08MCaMvrkFoqkWpgiDoHBxBIm9iYIkg7HS2TyS5SvpFSs0NOmGWABgAgkNAJBI47nhMrqm4Dg391v3KoHKRj0slZBzd6ZfZU7m/ut+5TdbIAhsDYaG/ZCoNepmPUnEFOXyThjdw1o7w0fctN0Myp2LquD3HqKYDqsta6ZJDKbNYIaXQ7tDYA9yymte0ZJlgwOCZTdao/t1Tx1uA7M/VHZ8ieKeEfbLYnKTpMxWM6OUaFc1m0XQPRpM1uZOowXAkl0CLbSSqOYZzmD3/NYeoRHrdnz7V58VvDXBvEBRVa4ELeNnoWkq9izA1an5PTL2xLBJBmDAmdjM9yoO38VexWZNALeJMxwniZ79/GUoxOLHEp7SJ9lTH3aWHYyI7iCpKONZSaCAAY3aSPcLKuXai0/33LH4nHk2BMJHfonOagvuPnTfNOuez6mr3kfcsyruYnbz+CpLoj0c6ly2CEIWmghCEACEIQAIQhAD3o1V0ip+z/MnQx3n4JBkGX4iqH9Q0O06dUkCJ1RuRyKaV8mx1Jhe5jA0bnU37NS5skbl2XhfHovnMHtE6YHA/glVfHve89Y6ZsDy4iFSfWxDjJgxsJEeyVG7D1j6o9o+9dGCMcat9g8yGpwX5QCQYrARHB8bjxSZzC0kOBBG4KY5fhcWajRTa3WSALjfYcVoMd0GzWsQ52HpTzFSmCR39tVnxkrRz5OEuuzJMKnaU+/+Ns0H6Fn8Wn/WpW/Jtmv+gz+LT/rUqJ8GIAV2CnTvk9zQfoWfxaf9a+D5P80/0Wfxaf8AWkcGL42KWuUrXpmOgGa/6DP4tP8ArXX+Ac1/0Gfxaf8AWl8bDxsY/J/loxGNph4mnTBrPB4hhbpB8XuZI4iV6Z0pxVxfvXm2RZFnWE6zqqFH5xrWu1PYbAkiO3zPuCv43DZ9V9KhQ8nM/wD0TcNUdOH7NsZ4jNI4wk+NzfvVKt0Zzp29Cl/Ep/1qq7oXm5/Q0/4lP+tJKM/RdTj2wxGZuO1kvr40Ay4nwn4K3U6C5sd6LP4tP+pVKnQXMhM0mTy62nJ/3XSrA32LPO1+K/2VMVnDnCG24T93elZcr2L6NYymQHMZJ4B7SfOHKpVyjEt3YP3h96socdHJJyntsXY47efwVVWcbRe2NYjeFWTjxVIEIQg0EIQgAQhCABCEIA2vybVHzWawAyGEyYNg+I9pVjNsc6tSJ+cs4WLHNY1kGwJABcTG/lxlX0GeWue4cCz+f7ltulLW/kL3N2c5htwPWNn++8Lna/5LOtW8JhWBWqLoIMAwQYOxgzBHJV6asNCpI4WeldHKVGi2m0EOqGXERcuIAIA52MDgAVsKNckAwfNeR9Hs7FAjWwkNnS5vpNBiRB3FuC9jwL2VWAseyo23aYQQbWNl2rJGUdEoxdk1KSpHuULKwkt1CRwkSBzjeFBiMSBxUJHRGJ3UBX1ihpVg7YrrXeFJzSHUGW4C7hdUKEwFPWwscYSrImrGcGnRWfSX1jF2aB5r6y26PIg4M5FKV8LIVkFROeDYLORRRKlY2XlfTx9Tre0009PouBPbaYPkRtbuXpuPr6be9YXptm9LS6k5utxiDYhhs6e4wVWG0RypGayoTvfxVzMcJIX3o3R1LTZhgAG2M25EX5XWojR4z0qp6XM/a+CRLT9OWQ9g/W/lWYQMgQhCDQQhCABCEIAEIQgB/wBF8Sxgqaw/1I0gcNUySbbhbTMs4pVcvqMDHj/LIMWDtbYOra/EbxNl59lVbSHXiY8/S+9Om5q80updJb2dNvRA4WFxt+M2jL8johJqFfsyGkFrcF0OxD2agaYMSGOcQfAnTAPnHMhXuiXR4N01agl+7QdmDhb6X2e9bWmfJa/3Jxx3tnkmKwz6btNRjmO5OBBjaRO43uLLnDV3MdqY5zHbEtJaSOUjgvV8yyWliWBtUOtdrmmHNMRIkEeRHAcgsxjOgb2dqjFccWuf1bp7gAB/u8lkf/RZYX6EeAzc/lLK1VvXODp0mxmIkaRY+S0gq18XWY803U6Ac8QNyWgEAtdBAOoXA+ks8XPa7qep01NuqFOXcbnrZhu/aMc1qcjwtWk0RWILo1U2BhbcES0log2i3vhXjfyY8dex7hNLauhhc6YB5CAZPMkwmTp1ACTt/f2KpgQym5sen6x1EngTJJ8LKXG5iztCdMESdgRN7+z2jmp5El2Wgm+jUYIcFbc0HdZDKeltOo8tMtBnQS2ARJHkPsWpo4gOAIMg8Qp45xaozJCSds7qCEixjZeCCfLknWId2UrHpysyvaNxrsX5nmApMa1zpc4cIEkAajbx2VHDY3slzZ3gyY2nbhxHkVF0jFI1mjW8Oa0uLWtL26XSAXDSQPWiSPelrc4wxAY2qzSDBA3IG443JuT7uCtCCa2xZykukOnY9jwTIgGHauY3EFYbpRgGVa7TTbc0wXFvouMm4HhEwrvSSoajm9UWuYRdmoNlwm8nnqPG1+d8dVy2u3VFN3eWkGfHSZvKo4V0rIud9mn6KtAcQOBP9/atTjiNB8FjOjD9Hp9g8ndn3FafMqp6okbLEB5D08M1GftfBZZaTpqZez9r4LNrGaCEIQAIQhAAhCEACEIQBo+h1fS5wMQ4tBBH63Nev4OqNLSABIBsByXiWROgnxb8V6tgsWAxl/VH2Bc/1E+NHdginAeGupqeKCT1cU0iZUVLHwYUVkbHcUjVUcTtZWhLhINxt393sWQOYn/0uMyx1VlE1WvLACBvuTYelsllO9DwirsdNzKjiW9XVDXcCJgg8YIMi/JIM8w/5OA9tR5otN43YJs58ek2bSBy5ErGYrDVKdQ1WvLXF56wi3bJlzXtNgZm6cYHpOWtc2u0uJBg8HCNvBUayYqrZKM8c21PRUxPS6XFtMkDi7n3TI4W24WlSYjPjuXkuIvwsD424/ileHodZubC7nG8Rx8TsBxXxzGn1RHgPIexUl93ZzRzUuhnSzsD0HE8W8IuILgC69vRBHit10Y6Rl+uHN1jZtwHHS4gumwkgbT77eZCm0H0W7fRHkrYxcFha0a2hsFobYBrdIho3F55eUKbxIrH6hPs97ZmDHNB1eXLuKq/lIcbHYkLzjo7m76geSeyH6uJgktIB+sRI4WbZbenXA3gHiORPBY072Ugo1aOsdgyX62OAJAa8EEhzQTG1w4aj+G6oZlk1GtesxriPXDnNNuBLSCfAmLrqtmw2PZJ1WPCCBuLcQkOIzB06Bdrp9sz7xPsQ4q7KcnxpizM+jmGpgVBUOgdpzDu5sTAeII4cJ3vN1SzjJSxgrYZ7wwiQwucZbzYSb3BsZngbQjE1Boc3hqJA8d/fK+dD6FUYdorOMAHRLidAmdP1TKeMnH2Tai9UIKeY1otVcfG65/ONUGew7xaPtKizrDPbiTSp0y8vI0NbPpOMabGPSmO6EtxmNDXlumpTc2zmPI1NcLOBta82V1mmnSf8nM8eN7aI+k2KNTq5a1pGr0ePo7/AN8UjV/NMSH6Ym0798Kgn5OW2SaSdIEIQgwEIQgAQhCABCEIAY5P6UWuRuYHHdeh16lNjbkWHsXmeErab8eHjzXdfFF/pOJ8fuUsmHyPs6MefhGqNdUz2mXaWutz4eSnOYg7FYjWCInw7irVHGti5gju37jCz/HXpm+a+zbUcSXCDWazxH4qhmGKc7s6y9o2MmC4C8A+cJDUx1PcGDyg/cu/zkz6W+9jYjZ2yfHhjB23Y/kVUNcLj5jVcHsvHPi0+7dWcThnU26qb3Gmb2JEHk8AxPf9izP5c3VZ1nC4g2O44c00wufsbALuyd7H7vJVkozWyUuMvZO7EONi4nxK+sf/AH9iX4nMKIcdD5abizrd1wovzkz6XuP3Lm4NM5nd7Gj6m/f3d825eSiNUAG1zaTEewjfvkKicyp/S9x+5ROxzPpe49/ctpgj0r5MMtJ6zFvnq2EMpt4Oq6TLzz0NdA7382hbXEY6mOIssPlfTTA0cvoUG1u2GTUHV1Oy9x1uvpgkOc4SJCzWYdK2uBDa1psNL+O8W8EmSFs7cORQiehY7N6YkA3II4Xk8UpxNdppl49RwBvtM3jkvPKmdg3LyT5/cu8Pm9Om8w+RMEhrri/AieNx4ox46fQZM99mjxT95MAAk/7oSypnlXTpBi0SOKUVc0YSfnC4TvBuOBiFCcfT+l7j9yZQ+SEsr/Sazo1WMzJnnN1p8xptewl7WvJmdTQ6fGQsFked0afpvj9lx+wJ/X6W4QtgVb/qP/pXQuiJjOlVBjXt0Na2dU6RHLgEiTfpFjWVXNLHTEzYjeOYShYMCEIQAIQhAAhCEACEIQA56PNYdZcxr4LY1Db0u/w3BTl2Bplsik0XjaeE+6feOSS5C6zx+r/MtBTeIvfa3lvzGwmO7yWSbMumVhgKf+m3938Fbo5ZSLh8zqB3a1o1N8omORi/iDHzs7gDzn7ASrGGfOqQCYsIkbiTpe7SRHdZNCHyLLJrR1Ty2iDejT5xAmOZkaQO/bnCv/mmgG/5NHVxbDS4TJFj2jbjAGy4oYpxFi1oB9UEtB73Mbpae8e0KGpX3gguNz373tM7p7SWiVtjHKsgoVKjWmjSLnGNOhv+7TsO+bAzCs1cLhRiOoZgqVSXDS4U7aOzqLyJhwmdgBOncLjDVuopl+pjatYOFLW5oLWXGoAuBOoy2RYAOPIKh0a6SUqVQ9ZTLAOwX02nqwJkHRHYPEtFvCwVMddGyurHtbozhA4kUKdpkFg0zewET3JrmvQvCU39WzD0zYOLjTbvqILWW2tsbiR5MMIxr3sdLX0j2tTbhwgFpB4gzvyKt9Jcwo0HML51FpDKbIL6ku2YzxsXG23GAauMU0TUpNMR/wCGMHTYXPw1DeB2Gy50FwaLcpJjYNJ5Aq3ZHg303luHoggTamBABg8Oce08lexuLfUGup2SAIY27aTJnQDxcSBqdu4jkBGdZjoMSQ0kSOFtpHiibjD8vZFzlLoiOVYcSTQpEDfsC34KXDZPhZl1BkcDotxube7uTrJcEHfOOc4bGLi0dk237U7cAUYmrT1hgI+lrF7AExEdxtbyRihW2LKbokwPRrCPaHDD0DqAgaG7xeDG82sreC6IYMG+HpG9xoB+0JJh8RD3NYSGAyALkkCbe/7U+6NZqahIeRMgX38zzVnFUZHJtJk/+FsEZ/4WgP8A62/cs5jujWHeSW4ekwSRPViRYGdMb934rZ4gETJJABmIkTx9yymLzZjanoEkG7YAAixcIvIv7AiMY9hlm+rPOq+AYXOGhgLS7hAhskjxEFU/yZn0W+wJxnRb1znUnAtmZG0kAn3yl72+Xd38f77l581TaKRk2hPnNJrSNIAF9vKNkuTPOx6Hn8EsSnbj/FAhCEDghCEACEIQAIQhADbIj6Xl/MnVJ8bH+/YkGUOjVPd8VqsBkeIqNDur0MP6SqRTZ4h1QjUP1ZS029GMrahxJ8j94hdsqlxDGNLi7ZobqJi9mgEk99+6E2/NdNltdOobSQajm7XgNFEi/HUVOcw6rsMNWXG1KiOqLzFgRQDXvt9MuMDiqrHKrejOFi8ZTiSAXUngDbrSKcDu60iB4Jhl+BpsJ14rDNdEANJqkd8ARq7xPvV3C5PVeOsqihhWgTqcxtWrYFxu6RsCfSBtsr9bKWuoit+VYmCBYVAwAn1dIaeNrHhx47GFO0jXGFbZlc1wtGseuLqgaXiabKYLm7NbR/zG6Q0M0h1wQBBmw4PR9jmPq4fEPAaQw0q7A1wkT6dNzhHlwWhxuWYbD4UkOcatVuhzS4uBcXai86u8Ai5WZOEb1LRQDmVeyXuuQ9wBaQQdmkmRYxPIlbGl2hJW+j0foFqfh2MqN0Gj2AJBDmx2HAtlpGkieZE8VVwmZUsTjK5+bD29lrtV30mnRvBJAOoxb02i8SvP8P0ixlPsAdWXdmWspkiRFjUHZtF5CioCHtLGta5p41KeotI7Q0h5mDB2mJ3sBZZY3oi8UmtnrNPKtTdJc0TInWLybHxiR3anc0rrdFNJ7DdQnfWDbuaNvOUjy7Na9PshoJk958YAmPYrtTpRUafo9xHDwc1PNwatk44JPSQ8pYWoG6epqchG0Wm7Ta1rXi0jdZ/M8HWDnRh3gSfRY8zO5JjaPipx0rrG403+obe0rg9Jq31fJkfzKTz43+oovo5r0LqGCqgkmnUgcNBFp2EjireFd1Ya1zTJcCZFyD2T4CEf4jq8/K4+K4q9J624JHmfsTx+oxpdiT+iySfRZzjpAyi+GuLzuS4kRwAAkEbLKZvjG1qrnt7IMetyETPOIHktHhs1xtUONNheG+kdceQ1RJ7h9yoYvOq7DFSiA76+q/haCPBTyZYzX5aBfRzTM06ruRFzPDv+9QytDUzxx3os9g+LVVfmnOgw/sU/6VBcP+39/wBlf8ea9GUzz1PP4JWnnSbEh/VxTDI1bNaJ2+iAkaHV6LRTSpghCFgwIQhAAhCEACEIQBvPkxwutuI0uFOoDS01RTY97JFWdBeCWzAu0g23WlxPResSXdZ1xO7i9wqHxc8+4OSH5JgIxM86P/dW9rYhwEtFhw7keRxLQgmrMPjqT2P0H5px9arLWgcwTZ0DlPdOyY5dmFKgIpGXn0qrm9p/dazWzeL7SZN1p2Zg1zS1wBF5abg+INknx3R7C1BYOoH/AJbtLf3DLfYAt83IyWFsWYzOGv1Ey7Vqk3O4iST4nlPdwRnN6gcWhxI4SbjcWnhfeFBnOV4jDusesYfRqACJ5EH0T7uRSqs+qBLtu4Nt42skc5Mzxpdj6vmJqQC4R3Hb8V3SzYNNoERbgB/fBZxzK28ESBEuDbbi3EIp0av0wP2/uKVOjGl8mopdJtLpcAW8o1Rt2oH4q5U6UUa1KKlFryZkGm06XTGtge2IiNyT3hY9uEPGowfvn7GqVmCA/SMPg1/8zQscq9AlH5NQc6oEQKZYOWgAd86Hj7FRq1qUHSX9p4eQ4y1oDHthg3g673Pot5JbTww4mfMj4FXKeFb3j9qfdoCk8kkPHxXdk2Bq9kTPhGwkwPIQtBlWViuzX1wYJIA0aiYNzGoReUrrdHq3UdfTe3QZ0teC179MzoADgQINyWjfeCBb6MdHqwcDiKuljhqNFp7RsPTcPR4SGye8FLFSb2dKcWtGio9EaLwIr1iRvpLB7JYY8yVeqdFsI0SaTjH0q1QE+IY8D3BMaWJp02w2ABwAt7AqeY1XEyTaNldRivRJ8r7EOb4tlGkX4ZmhrTLw0uIcIDSSCZkCNuAO6+5fmgxFPSWtcw+bT39xVmqxoBEdlw2+32pTkmX06DdLXOFzMmZPPum3ckbHTtUI89y3qHwNRYbtM3HNp7xz4iO+Fbn/AK1u/wDBavphimOoOaI1mNHjNz3Wn2xxXnzqdbn7wk4XtCPKo6kR58fQ347+SUq1jmOEau+Nu7kqq6YKlRzykpO0CEITCghCEACEIQAIQhAG5+TR8DEeNL/ureUcW0bleb9BaukVvGn9lRabFmabnHZrSTwmBMKUm7pHVjiuKbKGbZiW139U7syIB22E9+8rrDZ+4jtti5HpWsCdzA4edgJJCp1HtqQ0nh82/l9U9yo16L6bocC13ud7bHxF008DizJZJRZosfm1M0HNBBLhAHfIv5JHk+GNauymNtQLydmUwR1j3Hg0A+dgJJANf8ob61Nh83j/ALkL5ic4foNNgFNh3DRGr9Y7nzv37pVGiWTJeyPMa7TUd1c6AS1kmToBOm/hAtyVdrlX1KRhTUckpWWWFTsVdinYVkjCyxX8swj61VlKmJfUcGt5eJ7gJJPAApa1y9H+SPLpdVxLhZg6umfrOg1CO8N0ifruHBR42zYq3RrsblrGsZTHosY1jLX0tbpmOZv7Vncyy2tZtEMHNxdBJ74B4LQZlju3ZVHYoDcqjSZ6kG4RMbR6PYwVOsqVxoDgTTa3gOMm9rHyWgxLHCxId3xHxK7xOaATdJMVm4NtgEknGJu5E+KdaOSzmdY7q3RuSAY5WjfyKt1s2aLusBO/HuAWVzDGGq8uPcAOQH9z5pdSIZ8jxLXZxXrFxlxkqu8oc5RvcnR5km3ti7Nz6Pn8EuV/ND6Pn8FQV10dOP8AFAhCFo4IQhAAhCEACEIQAyyjNTQDwG6tWnjERPd3q1iekb3iC23LVb7EjQspXY6ySSpDJubECNPGRfb3Jk7pXqphj6QcBsdVx4dlZtCp5JBzkMXZn9X3/gonY6fV9/4KmhITpFn8r7veum42OHvVRCDOKGDczj1ff+C7GbfU9/4JYhZSDihqM4+p7/wWv6OfKicLh20Bhg6HPcXdbElx5aDEAALztCzijVFJ2j0LE/Kc57ifyYCf+b/4Ko/5Q3H9CP4n/isQhHFFPJL5NZW6bPd+jj9v/wAVSq9J3HZgHn+CQIS+KHwa8s6qxo/OCTJbP7X4Lj86/V9/4JchNxRBwixgcz+r7/wXJzH6vv8AwVFC3ig4RJsRX1RaIUKELRkqBCEINBCEIA//2Q=="/>
          <p:cNvSpPr>
            <a:spLocks noChangeAspect="1" noChangeArrowheads="1"/>
          </p:cNvSpPr>
          <p:nvPr/>
        </p:nvSpPr>
        <p:spPr bwMode="auto">
          <a:xfrm>
            <a:off x="155575" y="-2087563"/>
            <a:ext cx="4667250" cy="4352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2580" name="AutoShape 4" descr="data:image/jpeg;base64,/9j/4AAQSkZJRgABAQAAAQABAAD/2wCEAAkGBxQTEhUUExQWFRUXGBcaFxcYFx0cGhcZHBcXFxgXGBcYHCggHxolHRYYJDEhJSkrMC4uHB8zODMsNygtLisBCgoKDg0OGxAQGzckICYsLDQsNCwvNCwsNCwsLCwsLCwsLywsLCwsLCwsLCwsNCwsLCwsLCwsLCwsLCwsLCwsLP/AABEIANkA6AMBIgACEQEDEQH/xAAbAAACAwEBAQAAAAAAAAAAAAAABQMEBgIHAf/EAEgQAAEDAgQCBgUHCgQGAwAAAAEAAhEDIQQFEjFBUQYTImFxgTJCkaHBByNSYrHR4RQVQ3KCkpPC0vAWM1OiJGOyw+LxF4PT/8QAGQEAAwEBAQAAAAAAAAAAAAAAAAIDAQQF/8QAKhEAAgICAgIBAwQCAwAAAAAAAAECEQMhEjETQVEEIjJCYaHwFJEjUnH/2gAMAwEAAhEDEQA/APDUIQgAQhCAGOU+t+z8U1puSnKvW8vimLSkkAwp1FYbUS2m9WmOUZIEW+sR1irkr7CRFUjsvXQcoV9BVLJzLDXJnTwrGCka9Q0hVaXtOguAZ2xTc79d1NwHIBp9YKvkWXiq8l+rqaY1VdM6iODGx6ztptAkzZdZvnba9aan/Dufo0tLpphjSW06YuOrsBIjTzhwk1x472zmr2AYb2MjeRBHC4PiuSFYxuFFNwZqDjpaSRsNQDg0A8gRfjPKFbyPKXYmpoBDGNGurUd6NOmPSc47c4HHyMc6dvRnHdEmUZG2ph8Riq7nMo0m6WaYmpWMaWDUIiSAe9wuIKzTwtR0qzplUU6GHBZhKFqYO9R15rPm8mTE37TibugZioumJrVaIHL5C+uXMrJEMhy5RldkrgrCaI3BRwpnBRFBRIWZz6vn8EtTLOfV8/glqojsx/iCEIQOCEIQAIQhAAhCEAMco9b9n4phCtdCssZWZX1h0tNOC0wRIqTuCOA4LvMcD1TonU0+iYg+BHMT/dwEl8jJFZgVpirCycYXJMQ8AikWtPrVCKbTxsahbPlKlTfRtJdlVq6c4DdMXZWGO7T6boiSKjiCYv2BRad/rjxU7cYyhDg4UyLyym0OjuqVTVqAd4c0bbKi+lm9vRvNehLTY5/otc79UE/YrDcrrn9DU82x/wBULQ4OlicUfm6FSDfXXxFVoMkAHQHtkGQJaHC4U+J6NVHUetL8Lpg+jR6xpuQTNWDptMnflsTTwr1v+BJcX2xDnGEqDDMYx8MbeqNbGgV3ND+3qMSGFjQSTIYS25fKajl+IcddLRiNLe2WOa9wbtBAcTB2HwutpkfRodVUr1K9PRD2vpiloaGhpDQIsXXBAA797HPZXTqsFSvTqAVNJY2lpu6HMMOdsbAOB5wOJIaMafwSk/g5yFpc57HatQIOmDLW+jpax0EaYFu8JvjMcXsFFg6vDtIJpz2qr4kVK7gBq5taOyLWJEptl3yr0QxzauGc2oWtbZwMQC03fDgNrSePiUOeZqHNZiaeim5jidNQgvqsFMB/zQLmAGLmB6lwVFbk9Vf9+f4HljSVpkFcRHff4fAqpUK0AzOg706dLa3Y0zvsdInyXbsPhnCerbF/RceHcKkgb3g7LoWBr2c1/sZRxXMrSVcsw59V7Z5Vfg5jlE/I6XCpUHiGO+LUssMhJKzPFclOauSNH6cedMj/AKXOVd+TO4VKR83D7WKfin8CKLQrcFEU0dlNXhod4VG/EhV6mV1h+id5Cf8AplHjmvRQQZx6vn8EtTTPKTmluppbvuCOXNK0x0w/EEIQgcEIQgAQhCABCEIA33yWi2I8aP2VVuKuGpvs9jXj6zQftCw3yYHs4jxpfZVW4Y5K5UUS0cjKm6dOHc3Cui76dNheeF3uHWD9lwSTHdF8QJOrrp3LXHWe86+0fBuparDuA334LivjiDfb8JR5nFDxxpswbKTi7q6YBqDcOsW97pFgOJPvMAvcsbQo9qW1qogmo42abD5tsWPeYPeBZPsa2jXaBVpsqgbamgkfqk3HkQs5mXRJhE0KrqZHqP7TfDV6QH73gn8/InPExlis3B1ds8bAtAkgeqIjYSb8In0Ugd0mexpoQ3qzbS2YJBuXG5M28VmMdUqUHmnVZpdytBB2IIEEd4Vd2Om+mO/UfuSyyy9CrEvZrMbm5fT6uCAYnhPlyXGHNNpAPaHrEc7i1uHA8ovMhZX84cvZqPwPuUZx07g/vOHxU4t3bGcV0bPFYTB1XaTI1CNQIlsTuACZm0eHibjOj+FM9XWptMlvzlGkWggDUCIaYh3hM3Xn5xU8TH6x+KsYLFvBdD/S9IF/pWjnyRdBxbNgOjrwAQ2gSfqvpkQSPRpuI8lSxmDdTeWmi4AMe81GyabdLS6DqbIJiPSmSLGQCqw1KoB2WO8iSPtIUrsdU06XOIH0QA0EcGkACyn5k+/7/BRYpLpkpxOnUCdr72IvG3gVu2dDKDgIruJ4nQInmASLeaz3RbL8JVoufiXnrHOcDDy0NDbNERGxm/NeiZNkuGpNYWNdYCOsc5x23IcYnystinemVkko/cjM1egV+xiWafrU4PkWuM+5VMX0Erj/AC8RTf8Arl7PZpD59y3uPzHSJaJv/wC0hzfHuJD2uMDcKt10QUb7FGI6GMAaG4mqHx2j2XNn6WmAdM8NUxzKyOcYPE4Z0PcCD6LxBafa0EHuIHGJF0/6QYx9NvXMJ7Ik97ePuv5K5l9YYikdYDw4bEWI/vim8jek6NeKFWeWdIa7nFmogxqiABy5JOtH0zy3qKjR6p1aZN+Fj3jnxt3rOIV/q7JNJPQIQhaYCEIQAIQhAAhCEAbP5PKsCv40vsqLasreSwPQirpFXxZ/OtOcZyXNN1IvBfaPaNXmVJj6zOpqS4DsOueFjdJKGI5JX0goF46suLdQlv0SQdnDvsiDc3xSKcaVi7LelNaRLdRPAWPOwK0WA6S06trg94iNz9gcfI8l525rmOgy1zT5ghXKOMk9rUDBGth0u0kFpaeDhpcW8LGJIsmeJLrRCP1D/UbrpZUpvwvaglpboO5kkSAfCVkMuwRr1adECTUe1je4ucGgjkBMnuBXwUGuA+fsNg4NBHkKhCY4PH08MCaMvrkFoqkWpgiDoHBxBIm9iYIkg7HS2TyS5SvpFSs0NOmGWABgAgkNAJBI47nhMrqm4Dg391v3KoHKRj0slZBzd6ZfZU7m/ut+5TdbIAhsDYaG/ZCoNepmPUnEFOXyThjdw1o7w0fctN0Myp2LquD3HqKYDqsta6ZJDKbNYIaXQ7tDYA9yymte0ZJlgwOCZTdao/t1Tx1uA7M/VHZ8ieKeEfbLYnKTpMxWM6OUaFc1m0XQPRpM1uZOowXAkl0CLbSSqOYZzmD3/NYeoRHrdnz7V58VvDXBvEBRVa4ELeNnoWkq9izA1an5PTL2xLBJBmDAmdjM9yoO38VexWZNALeJMxwniZ79/GUoxOLHEp7SJ9lTH3aWHYyI7iCpKONZSaCAAY3aSPcLKuXai0/33LH4nHk2BMJHfonOagvuPnTfNOuez6mr3kfcsyruYnbz+CpLoj0c6ly2CEIWmghCEACEIQAIQhAD3o1V0ip+z/MnQx3n4JBkGX4iqH9Q0O06dUkCJ1RuRyKaV8mx1Jhe5jA0bnU37NS5skbl2XhfHovnMHtE6YHA/glVfHve89Y6ZsDy4iFSfWxDjJgxsJEeyVG7D1j6o9o+9dGCMcat9g8yGpwX5QCQYrARHB8bjxSZzC0kOBBG4KY5fhcWajRTa3WSALjfYcVoMd0GzWsQ52HpTzFSmCR39tVnxkrRz5OEuuzJMKnaU+/+Ns0H6Fn8Wn/WpW/Jtmv+gz+LT/rUqJ8GIAV2CnTvk9zQfoWfxaf9a+D5P80/0Wfxaf8AWkcGL42KWuUrXpmOgGa/6DP4tP8ArXX+Ac1/0Gfxaf8AWl8bDxsY/J/loxGNph4mnTBrPB4hhbpB8XuZI4iV6Z0pxVxfvXm2RZFnWE6zqqFH5xrWu1PYbAkiO3zPuCv43DZ9V9KhQ8nM/wD0TcNUdOH7NsZ4jNI4wk+NzfvVKt0Zzp29Cl/Ep/1qq7oXm5/Q0/4lP+tJKM/RdTj2wxGZuO1kvr40Ay4nwn4K3U6C5sd6LP4tP+pVKnQXMhM0mTy62nJ/3XSrA32LPO1+K/2VMVnDnCG24T93elZcr2L6NYymQHMZJ4B7SfOHKpVyjEt3YP3h96socdHJJyntsXY47efwVVWcbRe2NYjeFWTjxVIEIQg0EIQgAQhCABCEIA2vybVHzWawAyGEyYNg+I9pVjNsc6tSJ+cs4WLHNY1kGwJABcTG/lxlX0GeWue4cCz+f7ltulLW/kL3N2c5htwPWNn++8Lna/5LOtW8JhWBWqLoIMAwQYOxgzBHJV6asNCpI4WeldHKVGi2m0EOqGXERcuIAIA52MDgAVsKNckAwfNeR9Hs7FAjWwkNnS5vpNBiRB3FuC9jwL2VWAseyo23aYQQbWNl2rJGUdEoxdk1KSpHuULKwkt1CRwkSBzjeFBiMSBxUJHRGJ3UBX1ihpVg7YrrXeFJzSHUGW4C7hdUKEwFPWwscYSrImrGcGnRWfSX1jF2aB5r6y26PIg4M5FKV8LIVkFROeDYLORRRKlY2XlfTx9Tre0009PouBPbaYPkRtbuXpuPr6be9YXptm9LS6k5utxiDYhhs6e4wVWG0RypGayoTvfxVzMcJIX3o3R1LTZhgAG2M25EX5XWojR4z0qp6XM/a+CRLT9OWQ9g/W/lWYQMgQhCDQQhCABCEIAEIQgB/wBF8Sxgqaw/1I0gcNUySbbhbTMs4pVcvqMDHj/LIMWDtbYOra/EbxNl59lVbSHXiY8/S+9Om5q80updJb2dNvRA4WFxt+M2jL8johJqFfsyGkFrcF0OxD2agaYMSGOcQfAnTAPnHMhXuiXR4N01agl+7QdmDhb6X2e9bWmfJa/3Jxx3tnkmKwz6btNRjmO5OBBjaRO43uLLnDV3MdqY5zHbEtJaSOUjgvV8yyWliWBtUOtdrmmHNMRIkEeRHAcgsxjOgb2dqjFccWuf1bp7gAB/u8lkf/RZYX6EeAzc/lLK1VvXODp0mxmIkaRY+S0gq18XWY803U6Ac8QNyWgEAtdBAOoXA+ks8XPa7qep01NuqFOXcbnrZhu/aMc1qcjwtWk0RWILo1U2BhbcES0log2i3vhXjfyY8dex7hNLauhhc6YB5CAZPMkwmTp1ACTt/f2KpgQym5sen6x1EngTJJ8LKXG5iztCdMESdgRN7+z2jmp5El2Wgm+jUYIcFbc0HdZDKeltOo8tMtBnQS2ARJHkPsWpo4gOAIMg8Qp45xaozJCSds7qCEixjZeCCfLknWId2UrHpysyvaNxrsX5nmApMa1zpc4cIEkAajbx2VHDY3slzZ3gyY2nbhxHkVF0jFI1mjW8Oa0uLWtL26XSAXDSQPWiSPelrc4wxAY2qzSDBA3IG443JuT7uCtCCa2xZykukOnY9jwTIgGHauY3EFYbpRgGVa7TTbc0wXFvouMm4HhEwrvSSoajm9UWuYRdmoNlwm8nnqPG1+d8dVy2u3VFN3eWkGfHSZvKo4V0rIud9mn6KtAcQOBP9/atTjiNB8FjOjD9Hp9g8ndn3FafMqp6okbLEB5D08M1GftfBZZaTpqZez9r4LNrGaCEIQAIQhAAhCEACEIQBo+h1fS5wMQ4tBBH63Nev4OqNLSABIBsByXiWROgnxb8V6tgsWAxl/VH2Bc/1E+NHdginAeGupqeKCT1cU0iZUVLHwYUVkbHcUjVUcTtZWhLhINxt393sWQOYn/0uMyx1VlE1WvLACBvuTYelsllO9DwirsdNzKjiW9XVDXcCJgg8YIMi/JIM8w/5OA9tR5otN43YJs58ek2bSBy5ErGYrDVKdQ1WvLXF56wi3bJlzXtNgZm6cYHpOWtc2u0uJBg8HCNvBUayYqrZKM8c21PRUxPS6XFtMkDi7n3TI4W24WlSYjPjuXkuIvwsD424/ileHodZubC7nG8Rx8TsBxXxzGn1RHgPIexUl93ZzRzUuhnSzsD0HE8W8IuILgC69vRBHit10Y6Rl+uHN1jZtwHHS4gumwkgbT77eZCm0H0W7fRHkrYxcFha0a2hsFobYBrdIho3F55eUKbxIrH6hPs97ZmDHNB1eXLuKq/lIcbHYkLzjo7m76geSeyH6uJgktIB+sRI4WbZbenXA3gHiORPBY072Ugo1aOsdgyX62OAJAa8EEhzQTG1w4aj+G6oZlk1GtesxriPXDnNNuBLSCfAmLrqtmw2PZJ1WPCCBuLcQkOIzB06Bdrp9sz7xPsQ4q7KcnxpizM+jmGpgVBUOgdpzDu5sTAeII4cJ3vN1SzjJSxgrYZ7wwiQwucZbzYSb3BsZngbQjE1Boc3hqJA8d/fK+dD6FUYdorOMAHRLidAmdP1TKeMnH2Tai9UIKeY1otVcfG65/ONUGew7xaPtKizrDPbiTSp0y8vI0NbPpOMabGPSmO6EtxmNDXlumpTc2zmPI1NcLOBta82V1mmnSf8nM8eN7aI+k2KNTq5a1pGr0ePo7/AN8UjV/NMSH6Ym0798Kgn5OW2SaSdIEIQgwEIQgAQhCABCEIAY5P6UWuRuYHHdeh16lNjbkWHsXmeErab8eHjzXdfFF/pOJ8fuUsmHyPs6MefhGqNdUz2mXaWutz4eSnOYg7FYjWCInw7irVHGti5gju37jCz/HXpm+a+zbUcSXCDWazxH4qhmGKc7s6y9o2MmC4C8A+cJDUx1PcGDyg/cu/zkz6W+9jYjZ2yfHhjB23Y/kVUNcLj5jVcHsvHPi0+7dWcThnU26qb3Gmb2JEHk8AxPf9izP5c3VZ1nC4g2O44c00wufsbALuyd7H7vJVkozWyUuMvZO7EONi4nxK+sf/AH9iX4nMKIcdD5abizrd1wovzkz6XuP3Lm4NM5nd7Gj6m/f3d825eSiNUAG1zaTEewjfvkKicyp/S9x+5ROxzPpe49/ctpgj0r5MMtJ6zFvnq2EMpt4Oq6TLzz0NdA7382hbXEY6mOIssPlfTTA0cvoUG1u2GTUHV1Oy9x1uvpgkOc4SJCzWYdK2uBDa1psNL+O8W8EmSFs7cORQiehY7N6YkA3II4Xk8UpxNdppl49RwBvtM3jkvPKmdg3LyT5/cu8Pm9Om8w+RMEhrri/AieNx4ox46fQZM99mjxT95MAAk/7oSypnlXTpBi0SOKUVc0YSfnC4TvBuOBiFCcfT+l7j9yZQ+SEsr/Sazo1WMzJnnN1p8xptewl7WvJmdTQ6fGQsFked0afpvj9lx+wJ/X6W4QtgVb/qP/pXQuiJjOlVBjXt0Na2dU6RHLgEiTfpFjWVXNLHTEzYjeOYShYMCEIQAIQhAAhCEACEIQA56PNYdZcxr4LY1Db0u/w3BTl2Bplsik0XjaeE+6feOSS5C6zx+r/MtBTeIvfa3lvzGwmO7yWSbMumVhgKf+m3938Fbo5ZSLh8zqB3a1o1N8omORi/iDHzs7gDzn7ASrGGfOqQCYsIkbiTpe7SRHdZNCHyLLJrR1Ty2iDejT5xAmOZkaQO/bnCv/mmgG/5NHVxbDS4TJFj2jbjAGy4oYpxFi1oB9UEtB73Mbpae8e0KGpX3gguNz373tM7p7SWiVtjHKsgoVKjWmjSLnGNOhv+7TsO+bAzCs1cLhRiOoZgqVSXDS4U7aOzqLyJhwmdgBOncLjDVuopl+pjatYOFLW5oLWXGoAuBOoy2RYAOPIKh0a6SUqVQ9ZTLAOwX02nqwJkHRHYPEtFvCwVMddGyurHtbozhA4kUKdpkFg0zewET3JrmvQvCU39WzD0zYOLjTbvqILWW2tsbiR5MMIxr3sdLX0j2tTbhwgFpB4gzvyKt9Jcwo0HML51FpDKbIL6ku2YzxsXG23GAauMU0TUpNMR/wCGMHTYXPw1DeB2Gy50FwaLcpJjYNJ5Aq3ZHg303luHoggTamBABg8Oce08lexuLfUGup2SAIY27aTJnQDxcSBqdu4jkBGdZjoMSQ0kSOFtpHiibjD8vZFzlLoiOVYcSTQpEDfsC34KXDZPhZl1BkcDotxube7uTrJcEHfOOc4bGLi0dk237U7cAUYmrT1hgI+lrF7AExEdxtbyRihW2LKbokwPRrCPaHDD0DqAgaG7xeDG82sreC6IYMG+HpG9xoB+0JJh8RD3NYSGAyALkkCbe/7U+6NZqahIeRMgX38zzVnFUZHJtJk/+FsEZ/4WgP8A62/cs5jujWHeSW4ekwSRPViRYGdMb934rZ4gETJJABmIkTx9yymLzZjanoEkG7YAAixcIvIv7AiMY9hlm+rPOq+AYXOGhgLS7hAhskjxEFU/yZn0W+wJxnRb1znUnAtmZG0kAn3yl72+Xd38f77l581TaKRk2hPnNJrSNIAF9vKNkuTPOx6Hn8EsSnbj/FAhCEDghCEACEIQAIQhADbIj6Xl/MnVJ8bH+/YkGUOjVPd8VqsBkeIqNDur0MP6SqRTZ4h1QjUP1ZS029GMrahxJ8j94hdsqlxDGNLi7ZobqJi9mgEk99+6E2/NdNltdOobSQajm7XgNFEi/HUVOcw6rsMNWXG1KiOqLzFgRQDXvt9MuMDiqrHKrejOFi8ZTiSAXUngDbrSKcDu60iB4Jhl+BpsJ14rDNdEANJqkd8ARq7xPvV3C5PVeOsqihhWgTqcxtWrYFxu6RsCfSBtsr9bKWuoit+VYmCBYVAwAn1dIaeNrHhx47GFO0jXGFbZlc1wtGseuLqgaXiabKYLm7NbR/zG6Q0M0h1wQBBmw4PR9jmPq4fEPAaQw0q7A1wkT6dNzhHlwWhxuWYbD4UkOcatVuhzS4uBcXai86u8Ai5WZOEb1LRQDmVeyXuuQ9wBaQQdmkmRYxPIlbGl2hJW+j0foFqfh2MqN0Gj2AJBDmx2HAtlpGkieZE8VVwmZUsTjK5+bD29lrtV30mnRvBJAOoxb02i8SvP8P0ixlPsAdWXdmWspkiRFjUHZtF5CioCHtLGta5p41KeotI7Q0h5mDB2mJ3sBZZY3oi8UmtnrNPKtTdJc0TInWLybHxiR3anc0rrdFNJ7DdQnfWDbuaNvOUjy7Na9PshoJk958YAmPYrtTpRUafo9xHDwc1PNwatk44JPSQ8pYWoG6epqchG0Wm7Ta1rXi0jdZ/M8HWDnRh3gSfRY8zO5JjaPipx0rrG403+obe0rg9Jq31fJkfzKTz43+oovo5r0LqGCqgkmnUgcNBFp2EjireFd1Ya1zTJcCZFyD2T4CEf4jq8/K4+K4q9J624JHmfsTx+oxpdiT+iySfRZzjpAyi+GuLzuS4kRwAAkEbLKZvjG1qrnt7IMetyETPOIHktHhs1xtUONNheG+kdceQ1RJ7h9yoYvOq7DFSiA76+q/haCPBTyZYzX5aBfRzTM06ruRFzPDv+9QytDUzxx3os9g+LVVfmnOgw/sU/6VBcP+39/wBlf8ea9GUzz1PP4JWnnSbEh/VxTDI1bNaJ2+iAkaHV6LRTSpghCFgwIQhAAhCEACEIQBvPkxwutuI0uFOoDS01RTY97JFWdBeCWzAu0g23WlxPResSXdZ1xO7i9wqHxc8+4OSH5JgIxM86P/dW9rYhwEtFhw7keRxLQgmrMPjqT2P0H5px9arLWgcwTZ0DlPdOyY5dmFKgIpGXn0qrm9p/dazWzeL7SZN1p2Zg1zS1wBF5abg+INknx3R7C1BYOoH/AJbtLf3DLfYAt83IyWFsWYzOGv1Ey7Vqk3O4iST4nlPdwRnN6gcWhxI4SbjcWnhfeFBnOV4jDusesYfRqACJ5EH0T7uRSqs+qBLtu4Nt42skc5Mzxpdj6vmJqQC4R3Hb8V3SzYNNoERbgB/fBZxzK28ESBEuDbbi3EIp0av0wP2/uKVOjGl8mopdJtLpcAW8o1Rt2oH4q5U6UUa1KKlFryZkGm06XTGtge2IiNyT3hY9uEPGowfvn7GqVmCA/SMPg1/8zQscq9AlH5NQc6oEQKZYOWgAd86Hj7FRq1qUHSX9p4eQ4y1oDHthg3g673Pot5JbTww4mfMj4FXKeFb3j9qfdoCk8kkPHxXdk2Bq9kTPhGwkwPIQtBlWViuzX1wYJIA0aiYNzGoReUrrdHq3UdfTe3QZ0teC179MzoADgQINyWjfeCBb6MdHqwcDiKuljhqNFp7RsPTcPR4SGye8FLFSb2dKcWtGio9EaLwIr1iRvpLB7JYY8yVeqdFsI0SaTjH0q1QE+IY8D3BMaWJp02w2ABwAt7AqeY1XEyTaNldRivRJ8r7EOb4tlGkX4ZmhrTLw0uIcIDSSCZkCNuAO6+5fmgxFPSWtcw+bT39xVmqxoBEdlw2+32pTkmX06DdLXOFzMmZPPum3ckbHTtUI89y3qHwNRYbtM3HNp7xz4iO+Fbn/AK1u/wDBavphimOoOaI1mNHjNz3Wn2xxXnzqdbn7wk4XtCPKo6kR58fQ347+SUq1jmOEau+Nu7kqq6YKlRzykpO0CEITCghCEACEIQAIQhAG5+TR8DEeNL/ureUcW0bleb9BaukVvGn9lRabFmabnHZrSTwmBMKUm7pHVjiuKbKGbZiW139U7syIB22E9+8rrDZ+4jtti5HpWsCdzA4edgJJCp1HtqQ0nh82/l9U9yo16L6bocC13ud7bHxF008DizJZJRZosfm1M0HNBBLhAHfIv5JHk+GNauymNtQLydmUwR1j3Hg0A+dgJJANf8ob61Nh83j/ALkL5ic4foNNgFNh3DRGr9Y7nzv37pVGiWTJeyPMa7TUd1c6AS1kmToBOm/hAtyVdrlX1KRhTUckpWWWFTsVdinYVkjCyxX8swj61VlKmJfUcGt5eJ7gJJPAApa1y9H+SPLpdVxLhZg6umfrOg1CO8N0ifruHBR42zYq3RrsblrGsZTHosY1jLX0tbpmOZv7Vncyy2tZtEMHNxdBJ74B4LQZlju3ZVHYoDcqjSZ6kG4RMbR6PYwVOsqVxoDgTTa3gOMm9rHyWgxLHCxId3xHxK7xOaATdJMVm4NtgEknGJu5E+KdaOSzmdY7q3RuSAY5WjfyKt1s2aLusBO/HuAWVzDGGq8uPcAOQH9z5pdSIZ8jxLXZxXrFxlxkqu8oc5RvcnR5km3ti7Nz6Pn8EuV/ND6Pn8FQV10dOP8AFAhCFo4IQhAAhCEACEIQAyyjNTQDwG6tWnjERPd3q1iekb3iC23LVb7EjQspXY6ySSpDJubECNPGRfb3Jk7pXqphj6QcBsdVx4dlZtCp5JBzkMXZn9X3/gonY6fV9/4KmhITpFn8r7veum42OHvVRCDOKGDczj1ff+C7GbfU9/4JYhZSDihqM4+p7/wWv6OfKicLh20Bhg6HPcXdbElx5aDEAALztCzijVFJ2j0LE/Kc57ifyYCf+b/4Ko/5Q3H9CP4n/isQhHFFPJL5NZW6bPd+jj9v/wAVSq9J3HZgHn+CQIS+KHwa8s6qxo/OCTJbP7X4Lj86/V9/4JchNxRBwixgcz+r7/wXJzH6vv8AwVFC3ig4RJsRX1RaIUKELRkqBCEINBCEIA//2Q=="/>
          <p:cNvSpPr>
            <a:spLocks noChangeAspect="1" noChangeArrowheads="1"/>
          </p:cNvSpPr>
          <p:nvPr/>
        </p:nvSpPr>
        <p:spPr bwMode="auto">
          <a:xfrm>
            <a:off x="155575" y="-2087563"/>
            <a:ext cx="4667250" cy="4352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2582" name="Picture 6" descr="http://www.history.org/Foundation/journal/Summer08/power_slideshow/images/6.jpg"/>
          <p:cNvPicPr>
            <a:picLocks noChangeAspect="1" noChangeArrowheads="1"/>
          </p:cNvPicPr>
          <p:nvPr/>
        </p:nvPicPr>
        <p:blipFill>
          <a:blip r:embed="rId2" cstate="print"/>
          <a:srcRect/>
          <a:stretch>
            <a:fillRect/>
          </a:stretch>
        </p:blipFill>
        <p:spPr bwMode="auto">
          <a:xfrm>
            <a:off x="490855" y="1654491"/>
            <a:ext cx="3572778" cy="3332163"/>
          </a:xfrm>
          <a:prstGeom prst="rect">
            <a:avLst/>
          </a:prstGeom>
          <a:noFill/>
        </p:spPr>
      </p:pic>
      <p:pic>
        <p:nvPicPr>
          <p:cNvPr id="152584" name="Picture 8" descr="http://www.buzzle.com/images/diagrams/bullet-step1.jpg"/>
          <p:cNvPicPr>
            <a:picLocks noChangeAspect="1" noChangeArrowheads="1"/>
          </p:cNvPicPr>
          <p:nvPr/>
        </p:nvPicPr>
        <p:blipFill>
          <a:blip r:embed="rId3" cstate="print"/>
          <a:srcRect/>
          <a:stretch>
            <a:fillRect/>
          </a:stretch>
        </p:blipFill>
        <p:spPr bwMode="auto">
          <a:xfrm>
            <a:off x="4958715" y="2534753"/>
            <a:ext cx="4185285" cy="1179489"/>
          </a:xfrm>
          <a:prstGeom prst="rect">
            <a:avLst/>
          </a:prstGeom>
          <a:noFill/>
        </p:spPr>
      </p:pic>
      <p:sp>
        <p:nvSpPr>
          <p:cNvPr id="13" name="Rectangle 12"/>
          <p:cNvSpPr/>
          <p:nvPr/>
        </p:nvSpPr>
        <p:spPr>
          <a:xfrm>
            <a:off x="914400" y="5589955"/>
            <a:ext cx="7269480" cy="461665"/>
          </a:xfrm>
          <a:prstGeom prst="rect">
            <a:avLst/>
          </a:prstGeom>
        </p:spPr>
        <p:txBody>
          <a:bodyPr wrap="square">
            <a:spAutoFit/>
          </a:bodyPr>
          <a:lstStyle/>
          <a:p>
            <a:pPr algn="ctr"/>
            <a:r>
              <a:rPr lang="en-US" sz="2400" dirty="0" smtClean="0"/>
              <a:t>10 KNO</a:t>
            </a:r>
            <a:r>
              <a:rPr lang="en-US" sz="2400" baseline="-25000" dirty="0" smtClean="0"/>
              <a:t>3</a:t>
            </a:r>
            <a:r>
              <a:rPr lang="en-US" sz="2400" dirty="0" smtClean="0"/>
              <a:t> + 3 S + 8 C → 2 K</a:t>
            </a:r>
            <a:r>
              <a:rPr lang="en-US" sz="2400" baseline="-25000" dirty="0" smtClean="0"/>
              <a:t>2</a:t>
            </a:r>
            <a:r>
              <a:rPr lang="en-US" sz="2400" dirty="0" smtClean="0"/>
              <a:t>CO</a:t>
            </a:r>
            <a:r>
              <a:rPr lang="en-US" sz="2400" baseline="-25000" dirty="0" smtClean="0"/>
              <a:t>3</a:t>
            </a:r>
            <a:r>
              <a:rPr lang="en-US" sz="2400" dirty="0" smtClean="0"/>
              <a:t> + 3 K</a:t>
            </a:r>
            <a:r>
              <a:rPr lang="en-US" sz="2400" baseline="-25000" dirty="0" smtClean="0"/>
              <a:t>2</a:t>
            </a:r>
            <a:r>
              <a:rPr lang="en-US" sz="2400" dirty="0" smtClean="0"/>
              <a:t>SO</a:t>
            </a:r>
            <a:r>
              <a:rPr lang="en-US" sz="2400" baseline="-25000" dirty="0" smtClean="0"/>
              <a:t>4</a:t>
            </a:r>
            <a:r>
              <a:rPr lang="en-US" sz="2400" dirty="0" smtClean="0"/>
              <a:t> + 6 CO</a:t>
            </a:r>
            <a:r>
              <a:rPr lang="en-US" sz="2400" baseline="-25000" dirty="0" smtClean="0"/>
              <a:t>2</a:t>
            </a:r>
            <a:r>
              <a:rPr lang="en-US" sz="2400" dirty="0" smtClean="0"/>
              <a:t> + 5 N</a:t>
            </a:r>
            <a:r>
              <a:rPr lang="en-US" sz="2400" baseline="-25000" dirty="0" smtClean="0"/>
              <a:t>2</a:t>
            </a:r>
            <a:endParaRPr lang="en-US"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sp>
        <p:nvSpPr>
          <p:cNvPr id="7" name="Rectangle 6"/>
          <p:cNvSpPr/>
          <p:nvPr/>
        </p:nvSpPr>
        <p:spPr>
          <a:xfrm>
            <a:off x="600075" y="1104960"/>
            <a:ext cx="7894320" cy="3046988"/>
          </a:xfrm>
          <a:prstGeom prst="rect">
            <a:avLst/>
          </a:prstGeom>
        </p:spPr>
        <p:txBody>
          <a:bodyPr wrap="square">
            <a:spAutoFit/>
          </a:bodyPr>
          <a:lstStyle/>
          <a:p>
            <a:r>
              <a:rPr lang="en-US" sz="2400" dirty="0" smtClean="0"/>
              <a:t>Chemical warfare (CW) involves using the toxic properties of </a:t>
            </a:r>
            <a:r>
              <a:rPr lang="en-US" sz="2400" b="1" dirty="0" smtClean="0"/>
              <a:t>chemical substances as weapons</a:t>
            </a:r>
            <a:r>
              <a:rPr lang="en-US" sz="2400" dirty="0" smtClean="0"/>
              <a:t>. This type of warfare is distinct </a:t>
            </a:r>
            <a:r>
              <a:rPr lang="en-US" sz="2400" b="1" dirty="0" smtClean="0"/>
              <a:t>from nuclear warfare and biological warfare</a:t>
            </a:r>
            <a:r>
              <a:rPr lang="en-US" sz="2400" dirty="0" smtClean="0"/>
              <a:t>, which together make up NBC, the military acronym for nuclear, biological, and chemical (warfare or weapons), all of which are considered "weapons of mass destruction" (WMD). None of these fall under the term </a:t>
            </a:r>
            <a:r>
              <a:rPr lang="en-US" sz="2400" b="1" dirty="0" smtClean="0"/>
              <a:t>conventional weapons </a:t>
            </a:r>
            <a:r>
              <a:rPr lang="en-US" sz="2400" dirty="0" smtClean="0"/>
              <a:t>which are primarily effective due to their destructive potential. </a:t>
            </a:r>
            <a:endParaRPr lang="en-US" sz="2400" dirty="0"/>
          </a:p>
        </p:txBody>
      </p:sp>
      <p:sp>
        <p:nvSpPr>
          <p:cNvPr id="8" name="Rectangle 7"/>
          <p:cNvSpPr/>
          <p:nvPr/>
        </p:nvSpPr>
        <p:spPr>
          <a:xfrm>
            <a:off x="965835" y="5039975"/>
            <a:ext cx="7193279" cy="1200329"/>
          </a:xfrm>
          <a:prstGeom prst="rect">
            <a:avLst/>
          </a:prstGeom>
        </p:spPr>
        <p:txBody>
          <a:bodyPr wrap="square">
            <a:spAutoFit/>
          </a:bodyPr>
          <a:lstStyle/>
          <a:p>
            <a:r>
              <a:rPr lang="en-US" sz="2400" b="1" dirty="0" smtClean="0"/>
              <a:t>Conventional Weapons</a:t>
            </a:r>
            <a:r>
              <a:rPr lang="en-US" sz="2400" dirty="0" smtClean="0"/>
              <a:t>- small arms and light weapons, sea and land mines, as well as (non-nuclear) bombs, shells, rockets, missiles and cluster munitions.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pic>
        <p:nvPicPr>
          <p:cNvPr id="153603" name="Picture 3"/>
          <p:cNvPicPr>
            <a:picLocks noChangeAspect="1" noChangeArrowheads="1"/>
          </p:cNvPicPr>
          <p:nvPr/>
        </p:nvPicPr>
        <p:blipFill>
          <a:blip r:embed="rId2" cstate="print"/>
          <a:srcRect/>
          <a:stretch>
            <a:fillRect/>
          </a:stretch>
        </p:blipFill>
        <p:spPr bwMode="auto">
          <a:xfrm>
            <a:off x="505351" y="701040"/>
            <a:ext cx="8114248" cy="5196840"/>
          </a:xfrm>
          <a:prstGeom prst="rect">
            <a:avLst/>
          </a:prstGeom>
          <a:noFill/>
          <a:ln w="9525">
            <a:noFill/>
            <a:miter lim="800000"/>
            <a:headEnd/>
            <a:tailEnd/>
          </a:ln>
        </p:spPr>
      </p:pic>
      <p:pic>
        <p:nvPicPr>
          <p:cNvPr id="153605" name="Picture 5" descr="http://upload.wikimedia.org/wikipedia/commons/thumb/7/77/Ethyl-S.svg/200px-Ethyl-S.svg.png"/>
          <p:cNvPicPr>
            <a:picLocks noChangeAspect="1" noChangeArrowheads="1"/>
          </p:cNvPicPr>
          <p:nvPr/>
        </p:nvPicPr>
        <p:blipFill>
          <a:blip r:embed="rId3" cstate="print"/>
          <a:srcRect/>
          <a:stretch>
            <a:fillRect/>
          </a:stretch>
        </p:blipFill>
        <p:spPr bwMode="auto">
          <a:xfrm>
            <a:off x="3891915" y="2751772"/>
            <a:ext cx="1905000" cy="790576"/>
          </a:xfrm>
          <a:prstGeom prst="rect">
            <a:avLst/>
          </a:prstGeom>
          <a:noFill/>
        </p:spPr>
      </p:pic>
      <p:pic>
        <p:nvPicPr>
          <p:cNvPr id="153607" name="Picture 7" descr="http://upload.wikimedia.org/wikipedia/commons/thumb/2/2f/Sulfur-mustard-2D-skeletal.png/200px-Sulfur-mustard-2D-skeletal.png"/>
          <p:cNvPicPr>
            <a:picLocks noChangeAspect="1" noChangeArrowheads="1"/>
          </p:cNvPicPr>
          <p:nvPr/>
        </p:nvPicPr>
        <p:blipFill>
          <a:blip r:embed="rId4" cstate="print"/>
          <a:srcRect/>
          <a:stretch>
            <a:fillRect/>
          </a:stretch>
        </p:blipFill>
        <p:spPr bwMode="auto">
          <a:xfrm>
            <a:off x="3930015" y="3943350"/>
            <a:ext cx="1905000" cy="447675"/>
          </a:xfrm>
          <a:prstGeom prst="rect">
            <a:avLst/>
          </a:prstGeom>
          <a:noFill/>
        </p:spPr>
      </p:pic>
      <p:pic>
        <p:nvPicPr>
          <p:cNvPr id="153609" name="Picture 9" descr="http://upload.wikimedia.org/wikipedia/commons/thumb/a/a1/EtAsCl2.png/100px-EtAsCl2.png"/>
          <p:cNvPicPr>
            <a:picLocks noChangeAspect="1" noChangeArrowheads="1"/>
          </p:cNvPicPr>
          <p:nvPr/>
        </p:nvPicPr>
        <p:blipFill>
          <a:blip r:embed="rId5" cstate="print"/>
          <a:srcRect/>
          <a:stretch>
            <a:fillRect/>
          </a:stretch>
        </p:blipFill>
        <p:spPr bwMode="auto">
          <a:xfrm>
            <a:off x="6419215" y="2719388"/>
            <a:ext cx="952500" cy="1152526"/>
          </a:xfrm>
          <a:prstGeom prst="rect">
            <a:avLst/>
          </a:prstGeom>
          <a:noFill/>
        </p:spPr>
      </p:pic>
      <p:pic>
        <p:nvPicPr>
          <p:cNvPr id="153611" name="Picture 11" descr="http://upload.wikimedia.org/wikipedia/commons/thumb/4/4c/VX-S-enantiomer-2D-skeletal.png/180px-VX-S-enantiomer-2D-skeletal.png"/>
          <p:cNvPicPr>
            <a:picLocks noChangeAspect="1" noChangeArrowheads="1"/>
          </p:cNvPicPr>
          <p:nvPr/>
        </p:nvPicPr>
        <p:blipFill>
          <a:blip r:embed="rId6" cstate="print"/>
          <a:srcRect/>
          <a:stretch>
            <a:fillRect/>
          </a:stretch>
        </p:blipFill>
        <p:spPr bwMode="auto">
          <a:xfrm>
            <a:off x="5870575" y="4739957"/>
            <a:ext cx="1714500" cy="857251"/>
          </a:xfrm>
          <a:prstGeom prst="rect">
            <a:avLst/>
          </a:prstGeom>
          <a:noFill/>
        </p:spPr>
      </p:pic>
      <p:pic>
        <p:nvPicPr>
          <p:cNvPr id="153612" name="Picture 12"/>
          <p:cNvPicPr>
            <a:picLocks noChangeAspect="1" noChangeArrowheads="1"/>
          </p:cNvPicPr>
          <p:nvPr/>
        </p:nvPicPr>
        <p:blipFill>
          <a:blip r:embed="rId7" cstate="print"/>
          <a:srcRect/>
          <a:stretch>
            <a:fillRect/>
          </a:stretch>
        </p:blipFill>
        <p:spPr bwMode="auto">
          <a:xfrm>
            <a:off x="3653790" y="5747385"/>
            <a:ext cx="5246370" cy="7543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2414" y="497622"/>
            <a:ext cx="8566785" cy="2123658"/>
          </a:xfrm>
          <a:prstGeom prst="rect">
            <a:avLst/>
          </a:prstGeom>
        </p:spPr>
        <p:txBody>
          <a:bodyPr wrap="square">
            <a:spAutoFit/>
          </a:bodyPr>
          <a:lstStyle/>
          <a:p>
            <a:r>
              <a:rPr lang="en-US" sz="2400" b="1" dirty="0" smtClean="0"/>
              <a:t>Harassing Agents</a:t>
            </a:r>
          </a:p>
          <a:p>
            <a:r>
              <a:rPr lang="en-US" dirty="0" smtClean="0"/>
              <a:t>These are </a:t>
            </a:r>
            <a:r>
              <a:rPr lang="en-US" b="1" dirty="0" smtClean="0"/>
              <a:t>substances that are not intended to kill or injure</a:t>
            </a:r>
            <a:r>
              <a:rPr lang="en-US" dirty="0" smtClean="0"/>
              <a:t>. They are often referred to as Riot Control Agents (RCAs) and may be used by civilian police forces against criminals and rioters, or in the military for training purposes. In general, harassing agents are sensory irritants that have fleeting concentration dependent effects that resolve within minutes after removal. Casualty effects are not anticipated to exceed 24-hours nor require medical attention.</a:t>
            </a:r>
            <a:endParaRPr lang="en-US" dirty="0"/>
          </a:p>
        </p:txBody>
      </p:sp>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pic>
        <p:nvPicPr>
          <p:cNvPr id="154629" name="Picture 5"/>
          <p:cNvPicPr>
            <a:picLocks noChangeAspect="1" noChangeArrowheads="1"/>
          </p:cNvPicPr>
          <p:nvPr/>
        </p:nvPicPr>
        <p:blipFill>
          <a:blip r:embed="rId2" cstate="print"/>
          <a:srcRect/>
          <a:stretch>
            <a:fillRect/>
          </a:stretch>
        </p:blipFill>
        <p:spPr bwMode="auto">
          <a:xfrm>
            <a:off x="518160" y="2551747"/>
            <a:ext cx="6688727" cy="1754505"/>
          </a:xfrm>
          <a:prstGeom prst="rect">
            <a:avLst/>
          </a:prstGeom>
          <a:noFill/>
          <a:ln w="9525">
            <a:noFill/>
            <a:miter lim="800000"/>
            <a:headEnd/>
            <a:tailEnd/>
          </a:ln>
        </p:spPr>
      </p:pic>
      <p:pic>
        <p:nvPicPr>
          <p:cNvPr id="154628" name="Picture 4" descr="http://farleftside.com/misc/2011/spray-small.jpg"/>
          <p:cNvPicPr>
            <a:picLocks noChangeAspect="1" noChangeArrowheads="1"/>
          </p:cNvPicPr>
          <p:nvPr/>
        </p:nvPicPr>
        <p:blipFill>
          <a:blip r:embed="rId3" cstate="print"/>
          <a:srcRect/>
          <a:stretch>
            <a:fillRect/>
          </a:stretch>
        </p:blipFill>
        <p:spPr bwMode="auto">
          <a:xfrm>
            <a:off x="4699635" y="3856539"/>
            <a:ext cx="4142105" cy="2757621"/>
          </a:xfrm>
          <a:prstGeom prst="rect">
            <a:avLst/>
          </a:prstGeom>
          <a:noFill/>
        </p:spPr>
      </p:pic>
      <p:pic>
        <p:nvPicPr>
          <p:cNvPr id="154630" name="Picture 6"/>
          <p:cNvPicPr>
            <a:picLocks noChangeAspect="1" noChangeArrowheads="1"/>
          </p:cNvPicPr>
          <p:nvPr/>
        </p:nvPicPr>
        <p:blipFill>
          <a:blip r:embed="rId4" cstate="print"/>
          <a:srcRect/>
          <a:stretch>
            <a:fillRect/>
          </a:stretch>
        </p:blipFill>
        <p:spPr bwMode="auto">
          <a:xfrm>
            <a:off x="487680" y="4456748"/>
            <a:ext cx="3078480" cy="223702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46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4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pic>
        <p:nvPicPr>
          <p:cNvPr id="157698" name="Picture 2" descr="http://upload.wikimedia.org/wikipedia/commons/1/1e/Fritz_Haber.png"/>
          <p:cNvPicPr>
            <a:picLocks noChangeAspect="1" noChangeArrowheads="1"/>
          </p:cNvPicPr>
          <p:nvPr/>
        </p:nvPicPr>
        <p:blipFill>
          <a:blip r:embed="rId3" cstate="print"/>
          <a:srcRect/>
          <a:stretch>
            <a:fillRect/>
          </a:stretch>
        </p:blipFill>
        <p:spPr bwMode="auto">
          <a:xfrm>
            <a:off x="612775" y="831532"/>
            <a:ext cx="2667000" cy="3771901"/>
          </a:xfrm>
          <a:prstGeom prst="rect">
            <a:avLst/>
          </a:prstGeom>
          <a:noFill/>
        </p:spPr>
      </p:pic>
      <p:graphicFrame>
        <p:nvGraphicFramePr>
          <p:cNvPr id="157699" name="Object 3"/>
          <p:cNvGraphicFramePr>
            <a:graphicFrameLocks noChangeAspect="1"/>
          </p:cNvGraphicFramePr>
          <p:nvPr/>
        </p:nvGraphicFramePr>
        <p:xfrm>
          <a:off x="7288213" y="1078865"/>
          <a:ext cx="774700" cy="434975"/>
        </p:xfrm>
        <a:graphic>
          <a:graphicData uri="http://schemas.openxmlformats.org/presentationml/2006/ole">
            <p:oleObj spid="_x0000_s157699" name="CS ChemDraw Drawing" r:id="rId4" imgW="373332" imgH="210026" progId="ChemDraw.Document.6.0">
              <p:embed/>
            </p:oleObj>
          </a:graphicData>
        </a:graphic>
      </p:graphicFrame>
      <p:graphicFrame>
        <p:nvGraphicFramePr>
          <p:cNvPr id="157700" name="Object 4"/>
          <p:cNvGraphicFramePr>
            <a:graphicFrameLocks noChangeAspect="1"/>
          </p:cNvGraphicFramePr>
          <p:nvPr/>
        </p:nvGraphicFramePr>
        <p:xfrm>
          <a:off x="4130675" y="1024890"/>
          <a:ext cx="3244850" cy="474663"/>
        </p:xfrm>
        <a:graphic>
          <a:graphicData uri="http://schemas.openxmlformats.org/presentationml/2006/ole">
            <p:oleObj spid="_x0000_s157700" name="CS ChemDraw Drawing" r:id="rId5" imgW="1560195" imgH="228028" progId="ChemDraw.Document.6.0">
              <p:embed/>
            </p:oleObj>
          </a:graphicData>
        </a:graphic>
      </p:graphicFrame>
      <p:sp>
        <p:nvSpPr>
          <p:cNvPr id="8" name="Rectangle 9"/>
          <p:cNvSpPr>
            <a:spLocks noChangeArrowheads="1"/>
          </p:cNvSpPr>
          <p:nvPr/>
        </p:nvSpPr>
        <p:spPr bwMode="auto">
          <a:xfrm>
            <a:off x="3864293" y="1895029"/>
            <a:ext cx="4944427" cy="1569660"/>
          </a:xfrm>
          <a:prstGeom prst="rect">
            <a:avLst/>
          </a:prstGeom>
          <a:noFill/>
          <a:ln w="9525">
            <a:noFill/>
            <a:miter lim="800000"/>
            <a:headEnd/>
            <a:tailEnd/>
          </a:ln>
          <a:effectLst/>
        </p:spPr>
        <p:txBody>
          <a:bodyPr wrap="square" anchor="ctr">
            <a:spAutoFit/>
          </a:bodyPr>
          <a:lstStyle/>
          <a:p>
            <a:r>
              <a:rPr lang="en-US" sz="2400" dirty="0"/>
              <a:t>Arguably the highest impact innovations of the twentieth century: </a:t>
            </a:r>
          </a:p>
          <a:p>
            <a:r>
              <a:rPr lang="en-US" sz="2400" dirty="0"/>
              <a:t>without it, 50% of the world’s population would not be here.</a:t>
            </a:r>
          </a:p>
        </p:txBody>
      </p:sp>
      <p:sp>
        <p:nvSpPr>
          <p:cNvPr id="9" name="TextBox 8"/>
          <p:cNvSpPr txBox="1"/>
          <p:nvPr/>
        </p:nvSpPr>
        <p:spPr>
          <a:xfrm>
            <a:off x="396240" y="4678680"/>
            <a:ext cx="2941320" cy="1200329"/>
          </a:xfrm>
          <a:prstGeom prst="rect">
            <a:avLst/>
          </a:prstGeom>
          <a:noFill/>
        </p:spPr>
        <p:txBody>
          <a:bodyPr wrap="square" rtlCol="0">
            <a:spAutoFit/>
          </a:bodyPr>
          <a:lstStyle/>
          <a:p>
            <a:pPr algn="ctr"/>
            <a:r>
              <a:rPr lang="en-US" sz="2400" b="1" dirty="0" smtClean="0"/>
              <a:t>Fritz Haber</a:t>
            </a:r>
          </a:p>
          <a:p>
            <a:pPr algn="ctr"/>
            <a:r>
              <a:rPr lang="en-US" sz="2400" dirty="0" smtClean="0"/>
              <a:t>1868-1934</a:t>
            </a:r>
          </a:p>
          <a:p>
            <a:pPr algn="ctr"/>
            <a:r>
              <a:rPr lang="en-US" sz="2400" dirty="0" smtClean="0"/>
              <a:t>Nobel in 1918</a:t>
            </a:r>
            <a:endParaRPr lang="en-US" sz="2400" dirty="0"/>
          </a:p>
        </p:txBody>
      </p:sp>
      <p:sp>
        <p:nvSpPr>
          <p:cNvPr id="11" name="Rectangle 10"/>
          <p:cNvSpPr/>
          <p:nvPr/>
        </p:nvSpPr>
        <p:spPr>
          <a:xfrm>
            <a:off x="3931920" y="4167188"/>
            <a:ext cx="4572000" cy="1938992"/>
          </a:xfrm>
          <a:prstGeom prst="rect">
            <a:avLst/>
          </a:prstGeom>
        </p:spPr>
        <p:txBody>
          <a:bodyPr>
            <a:spAutoFit/>
          </a:bodyPr>
          <a:lstStyle/>
          <a:p>
            <a:r>
              <a:rPr lang="en-US" sz="2400" dirty="0" smtClean="0"/>
              <a:t>He has also been described as the "father of chemical warfare" for his work developing and deploying chlorine and other poisonous gases during World War I.</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7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6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435" y="1143000"/>
            <a:ext cx="8229600" cy="4968240"/>
          </a:xfrm>
        </p:spPr>
        <p:txBody>
          <a:bodyPr>
            <a:normAutofit/>
          </a:bodyPr>
          <a:lstStyle/>
          <a:p>
            <a:pPr marL="0" indent="0">
              <a:buNone/>
            </a:pPr>
            <a:r>
              <a:rPr lang="en-US" sz="2800" dirty="0" smtClean="0"/>
              <a:t>Gas warfare in World War I was, in a sense, the war of the chemists, with </a:t>
            </a:r>
            <a:r>
              <a:rPr lang="en-US" sz="2800" b="1" dirty="0" smtClean="0"/>
              <a:t>Haber</a:t>
            </a:r>
            <a:r>
              <a:rPr lang="en-US" sz="2800" dirty="0" smtClean="0"/>
              <a:t> pitted against French Nobel laureate chemist </a:t>
            </a:r>
            <a:r>
              <a:rPr lang="en-US" sz="2800" b="1" dirty="0" smtClean="0"/>
              <a:t>Victor Grignard</a:t>
            </a:r>
            <a:r>
              <a:rPr lang="en-US" sz="2800" dirty="0" smtClean="0"/>
              <a:t>. </a:t>
            </a:r>
          </a:p>
          <a:p>
            <a:pPr marL="0" indent="0">
              <a:buNone/>
            </a:pPr>
            <a:endParaRPr lang="en-US" sz="2800" dirty="0" smtClean="0"/>
          </a:p>
          <a:p>
            <a:pPr marL="0" indent="0">
              <a:buNone/>
            </a:pPr>
            <a:r>
              <a:rPr lang="en-US" sz="2800" dirty="0" smtClean="0"/>
              <a:t>Regarding war and peace, Haber once said, </a:t>
            </a:r>
            <a:r>
              <a:rPr lang="en-US" sz="2800" u="sng" dirty="0" smtClean="0"/>
              <a:t>"During peace time a scientist belongs to the World, but during war time he belongs to his country."</a:t>
            </a:r>
            <a:r>
              <a:rPr lang="en-US" sz="2800" dirty="0" smtClean="0"/>
              <a:t> </a:t>
            </a:r>
          </a:p>
          <a:p>
            <a:pPr marL="0" indent="0">
              <a:buNone/>
            </a:pPr>
            <a:endParaRPr lang="en-US" sz="2800" dirty="0" smtClean="0"/>
          </a:p>
          <a:p>
            <a:pPr marL="0" indent="0">
              <a:buNone/>
            </a:pPr>
            <a:r>
              <a:rPr lang="en-US" sz="2800" dirty="0" smtClean="0"/>
              <a:t>This was an example of the ethical dilemmas facing chemists at that time.</a:t>
            </a:r>
            <a:endParaRPr lang="en-US" sz="2800" dirty="0"/>
          </a:p>
        </p:txBody>
      </p:sp>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Chemical Warfare</a:t>
            </a:r>
            <a:endParaRPr lang="en-US" sz="3200" b="1" u="sng" dirty="0">
              <a:solidFill>
                <a:schemeClr val="tx2"/>
              </a:solidFill>
            </a:endParaRPr>
          </a:p>
        </p:txBody>
      </p:sp>
      <p:sp>
        <p:nvSpPr>
          <p:cNvPr id="10" name="Rectangle 9"/>
          <p:cNvSpPr/>
          <p:nvPr/>
        </p:nvSpPr>
        <p:spPr>
          <a:xfrm>
            <a:off x="1692613" y="2025134"/>
            <a:ext cx="5705857" cy="1384995"/>
          </a:xfrm>
          <a:prstGeom prst="rect">
            <a:avLst/>
          </a:prstGeom>
        </p:spPr>
        <p:txBody>
          <a:bodyPr wrap="none">
            <a:spAutoFit/>
          </a:bodyPr>
          <a:lstStyle/>
          <a:p>
            <a:pPr algn="ctr"/>
            <a:r>
              <a:rPr lang="en-US" sz="2800" dirty="0" smtClean="0"/>
              <a:t>Who is making these chemicals?</a:t>
            </a:r>
          </a:p>
          <a:p>
            <a:pPr algn="ctr"/>
            <a:endParaRPr lang="en-US" sz="2800" dirty="0" smtClean="0"/>
          </a:p>
          <a:p>
            <a:pPr algn="ctr"/>
            <a:r>
              <a:rPr lang="en-US" sz="2800" dirty="0" smtClean="0"/>
              <a:t>Who is optimizing their performance?</a:t>
            </a:r>
            <a:endParaRPr lang="en-US" sz="28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Research Ethics</a:t>
            </a:r>
            <a:endParaRPr lang="en-US" sz="3200" b="1" u="sng" dirty="0">
              <a:solidFill>
                <a:schemeClr val="tx2"/>
              </a:solidFill>
            </a:endParaRPr>
          </a:p>
        </p:txBody>
      </p:sp>
      <p:sp>
        <p:nvSpPr>
          <p:cNvPr id="5" name="Rectangle 4"/>
          <p:cNvSpPr/>
          <p:nvPr/>
        </p:nvSpPr>
        <p:spPr>
          <a:xfrm>
            <a:off x="3054234" y="3652004"/>
            <a:ext cx="2985689" cy="523220"/>
          </a:xfrm>
          <a:prstGeom prst="rect">
            <a:avLst/>
          </a:prstGeom>
        </p:spPr>
        <p:txBody>
          <a:bodyPr wrap="none">
            <a:spAutoFit/>
          </a:bodyPr>
          <a:lstStyle/>
          <a:p>
            <a:pPr algn="ctr"/>
            <a:r>
              <a:rPr lang="en-US" sz="2800" b="1" dirty="0" smtClean="0"/>
              <a:t>Manhattan Project</a:t>
            </a:r>
            <a:endParaRPr lang="en-US" sz="2800" dirty="0"/>
          </a:p>
        </p:txBody>
      </p:sp>
      <p:sp>
        <p:nvSpPr>
          <p:cNvPr id="6" name="Rectangle 5"/>
          <p:cNvSpPr/>
          <p:nvPr/>
        </p:nvSpPr>
        <p:spPr>
          <a:xfrm>
            <a:off x="4619394" y="4756845"/>
            <a:ext cx="2781531" cy="1077218"/>
          </a:xfrm>
          <a:prstGeom prst="rect">
            <a:avLst/>
          </a:prstGeom>
        </p:spPr>
        <p:txBody>
          <a:bodyPr wrap="none">
            <a:spAutoFit/>
          </a:bodyPr>
          <a:lstStyle/>
          <a:p>
            <a:pPr algn="ctr"/>
            <a:r>
              <a:rPr lang="en-US" sz="3200" dirty="0" smtClean="0"/>
              <a:t>$26 billion</a:t>
            </a:r>
          </a:p>
          <a:p>
            <a:pPr algn="ctr"/>
            <a:r>
              <a:rPr lang="en-US" sz="3200" dirty="0" smtClean="0"/>
              <a:t>130,000 people</a:t>
            </a:r>
            <a:endParaRPr lang="en-US" sz="3200" dirty="0"/>
          </a:p>
        </p:txBody>
      </p:sp>
      <p:pic>
        <p:nvPicPr>
          <p:cNvPr id="7" name="Picture 4" descr="http://nuclearweaponarchive.org/Usa/Med/Amwp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9675" y="4216883"/>
            <a:ext cx="3333805" cy="2270531"/>
          </a:xfrm>
          <a:prstGeom prst="roundRect">
            <a:avLst>
              <a:gd name="adj" fmla="val 95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76212" y="879545"/>
            <a:ext cx="8772525" cy="1384995"/>
          </a:xfrm>
          <a:prstGeom prst="rect">
            <a:avLst/>
          </a:prstGeom>
          <a:noFill/>
        </p:spPr>
        <p:txBody>
          <a:bodyPr wrap="square" rtlCol="0">
            <a:spAutoFit/>
          </a:bodyPr>
          <a:lstStyle/>
          <a:p>
            <a:pPr algn="ctr"/>
            <a:r>
              <a:rPr lang="en-US" sz="2800" dirty="0" smtClean="0"/>
              <a:t>If given unlimited resources to work on the biggest engineering, physics and chemistry problem in the history of the world, would you do it?</a:t>
            </a:r>
            <a:endParaRPr lang="en-US" sz="2800" dirty="0"/>
          </a:p>
        </p:txBody>
      </p:sp>
      <p:sp>
        <p:nvSpPr>
          <p:cNvPr id="9" name="Rectangle 8"/>
          <p:cNvSpPr/>
          <p:nvPr/>
        </p:nvSpPr>
        <p:spPr>
          <a:xfrm>
            <a:off x="277206" y="2463284"/>
            <a:ext cx="8552469" cy="461665"/>
          </a:xfrm>
          <a:prstGeom prst="rect">
            <a:avLst/>
          </a:prstGeom>
        </p:spPr>
        <p:txBody>
          <a:bodyPr wrap="none">
            <a:spAutoFit/>
          </a:bodyPr>
          <a:lstStyle/>
          <a:p>
            <a:r>
              <a:rPr lang="en-US" sz="2400" dirty="0" smtClean="0"/>
              <a:t>What if it </a:t>
            </a:r>
            <a:r>
              <a:rPr lang="en-US" sz="2400" b="1" u="sng" dirty="0" smtClean="0"/>
              <a:t>might </a:t>
            </a:r>
            <a:r>
              <a:rPr lang="en-US" sz="2400" dirty="0" smtClean="0"/>
              <a:t>be used to vaporize 300,000 humans in an instant?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www.eurisotop.com/_files/uploads/photos/Photo%20solvants%20intro.jpg"/>
          <p:cNvPicPr>
            <a:picLocks noChangeAspect="1" noChangeArrowheads="1"/>
          </p:cNvPicPr>
          <p:nvPr/>
        </p:nvPicPr>
        <p:blipFill>
          <a:blip r:embed="rId2" cstate="print"/>
          <a:srcRect/>
          <a:stretch>
            <a:fillRect/>
          </a:stretch>
        </p:blipFill>
        <p:spPr bwMode="auto">
          <a:xfrm>
            <a:off x="698501" y="4200525"/>
            <a:ext cx="3240405" cy="2428875"/>
          </a:xfrm>
          <a:prstGeom prst="rect">
            <a:avLst/>
          </a:prstGeom>
          <a:noFill/>
        </p:spPr>
      </p:pic>
      <p:sp>
        <p:nvSpPr>
          <p:cNvPr id="5" name="Rectangle 4"/>
          <p:cNvSpPr/>
          <p:nvPr/>
        </p:nvSpPr>
        <p:spPr>
          <a:xfrm>
            <a:off x="937248" y="3585329"/>
            <a:ext cx="2781018" cy="461665"/>
          </a:xfrm>
          <a:prstGeom prst="rect">
            <a:avLst/>
          </a:prstGeom>
        </p:spPr>
        <p:txBody>
          <a:bodyPr wrap="none">
            <a:spAutoFit/>
          </a:bodyPr>
          <a:lstStyle/>
          <a:p>
            <a:pPr algn="ctr"/>
            <a:r>
              <a:rPr lang="en-US" sz="2400" b="1" dirty="0" err="1" smtClean="0"/>
              <a:t>Deuterated</a:t>
            </a:r>
            <a:r>
              <a:rPr lang="en-US" sz="2400" b="1" dirty="0" smtClean="0"/>
              <a:t> Solvents</a:t>
            </a:r>
            <a:endParaRPr lang="en-US" sz="2400" dirty="0"/>
          </a:p>
        </p:txBody>
      </p:sp>
      <p:pic>
        <p:nvPicPr>
          <p:cNvPr id="145412" name="Picture 4" descr="http://upload.wikimedia.org/wikipedia/commons/thumb/0/0b/Citric_acid_cycle_with_aconitate_2.svg/800px-Citric_acid_cycle_with_aconitate_2.svg.png"/>
          <p:cNvPicPr>
            <a:picLocks noChangeAspect="1" noChangeArrowheads="1"/>
          </p:cNvPicPr>
          <p:nvPr/>
        </p:nvPicPr>
        <p:blipFill>
          <a:blip r:embed="rId3" cstate="print"/>
          <a:srcRect/>
          <a:stretch>
            <a:fillRect/>
          </a:stretch>
        </p:blipFill>
        <p:spPr bwMode="auto">
          <a:xfrm>
            <a:off x="5032375" y="4043362"/>
            <a:ext cx="3482975" cy="2768274"/>
          </a:xfrm>
          <a:prstGeom prst="rect">
            <a:avLst/>
          </a:prstGeom>
          <a:noFill/>
        </p:spPr>
      </p:pic>
      <p:sp>
        <p:nvSpPr>
          <p:cNvPr id="7" name="Rectangle 6"/>
          <p:cNvSpPr/>
          <p:nvPr/>
        </p:nvSpPr>
        <p:spPr>
          <a:xfrm>
            <a:off x="5612705" y="3585329"/>
            <a:ext cx="2326471" cy="461665"/>
          </a:xfrm>
          <a:prstGeom prst="rect">
            <a:avLst/>
          </a:prstGeom>
        </p:spPr>
        <p:txBody>
          <a:bodyPr wrap="none">
            <a:spAutoFit/>
          </a:bodyPr>
          <a:lstStyle/>
          <a:p>
            <a:pPr algn="ctr"/>
            <a:r>
              <a:rPr lang="en-US" sz="2400" b="1" dirty="0" smtClean="0"/>
              <a:t>Isotopic Labeling</a:t>
            </a:r>
            <a:endParaRPr lang="en-US" sz="2400" dirty="0"/>
          </a:p>
        </p:txBody>
      </p:sp>
      <p:sp>
        <p:nvSpPr>
          <p:cNvPr id="8" name="Rectangle 7"/>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Byproducts</a:t>
            </a:r>
            <a:endParaRPr lang="en-US" sz="3200" b="1" u="sng" dirty="0">
              <a:solidFill>
                <a:schemeClr val="tx2"/>
              </a:solidFill>
            </a:endParaRPr>
          </a:p>
        </p:txBody>
      </p:sp>
      <p:pic>
        <p:nvPicPr>
          <p:cNvPr id="145414" name="Picture 6" descr="http://www.nanocomputer.com/wp-content/uploads/2012/11/nuclear_reactor.png"/>
          <p:cNvPicPr>
            <a:picLocks noChangeAspect="1" noChangeArrowheads="1"/>
          </p:cNvPicPr>
          <p:nvPr/>
        </p:nvPicPr>
        <p:blipFill>
          <a:blip r:embed="rId4" cstate="print"/>
          <a:srcRect/>
          <a:stretch>
            <a:fillRect/>
          </a:stretch>
        </p:blipFill>
        <p:spPr bwMode="auto">
          <a:xfrm>
            <a:off x="908050" y="1447486"/>
            <a:ext cx="2930525" cy="2058028"/>
          </a:xfrm>
          <a:prstGeom prst="rect">
            <a:avLst/>
          </a:prstGeom>
          <a:noFill/>
        </p:spPr>
      </p:pic>
      <p:sp>
        <p:nvSpPr>
          <p:cNvPr id="10" name="Rectangle 9"/>
          <p:cNvSpPr/>
          <p:nvPr/>
        </p:nvSpPr>
        <p:spPr>
          <a:xfrm>
            <a:off x="1203462" y="937379"/>
            <a:ext cx="2343847" cy="461665"/>
          </a:xfrm>
          <a:prstGeom prst="rect">
            <a:avLst/>
          </a:prstGeom>
        </p:spPr>
        <p:txBody>
          <a:bodyPr wrap="none">
            <a:spAutoFit/>
          </a:bodyPr>
          <a:lstStyle/>
          <a:p>
            <a:pPr algn="ctr"/>
            <a:r>
              <a:rPr lang="en-US" sz="2400" b="1" dirty="0" smtClean="0"/>
              <a:t>Nuclear Reactors</a:t>
            </a:r>
            <a:endParaRPr lang="en-US" sz="2400" dirty="0"/>
          </a:p>
        </p:txBody>
      </p:sp>
      <p:pic>
        <p:nvPicPr>
          <p:cNvPr id="145416" name="Picture 8" descr="http://d1jqu7g1y74ds1.cloudfront.net/wp-content/uploads/2008/09/lhc-sim.jpg"/>
          <p:cNvPicPr>
            <a:picLocks noChangeAspect="1" noChangeArrowheads="1"/>
          </p:cNvPicPr>
          <p:nvPr/>
        </p:nvPicPr>
        <p:blipFill>
          <a:blip r:embed="rId5" cstate="print"/>
          <a:srcRect/>
          <a:stretch>
            <a:fillRect/>
          </a:stretch>
        </p:blipFill>
        <p:spPr bwMode="auto">
          <a:xfrm>
            <a:off x="4629150" y="1754564"/>
            <a:ext cx="4225925" cy="1475999"/>
          </a:xfrm>
          <a:prstGeom prst="rect">
            <a:avLst/>
          </a:prstGeom>
          <a:noFill/>
        </p:spPr>
      </p:pic>
      <p:sp>
        <p:nvSpPr>
          <p:cNvPr id="12" name="Rectangle 11"/>
          <p:cNvSpPr/>
          <p:nvPr/>
        </p:nvSpPr>
        <p:spPr>
          <a:xfrm>
            <a:off x="5284646" y="945505"/>
            <a:ext cx="3058786" cy="461665"/>
          </a:xfrm>
          <a:prstGeom prst="rect">
            <a:avLst/>
          </a:prstGeom>
        </p:spPr>
        <p:txBody>
          <a:bodyPr wrap="none">
            <a:spAutoFit/>
          </a:bodyPr>
          <a:lstStyle/>
          <a:p>
            <a:pPr algn="ctr"/>
            <a:r>
              <a:rPr lang="en-US" sz="2400" b="1" dirty="0" smtClean="0"/>
              <a:t>Large </a:t>
            </a:r>
            <a:r>
              <a:rPr lang="en-US" sz="2400" b="1" dirty="0" err="1" smtClean="0"/>
              <a:t>Hadron</a:t>
            </a:r>
            <a:r>
              <a:rPr lang="en-US" sz="2400" b="1" dirty="0" smtClean="0"/>
              <a:t> Colliders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54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54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926" name="Picture 62" descr="IMG_1328mod"/>
          <p:cNvPicPr>
            <a:picLocks noChangeAspect="1" noChangeArrowheads="1"/>
          </p:cNvPicPr>
          <p:nvPr/>
        </p:nvPicPr>
        <p:blipFill>
          <a:blip r:embed="rId3" cstate="print"/>
          <a:srcRect/>
          <a:stretch>
            <a:fillRect/>
          </a:stretch>
        </p:blipFill>
        <p:spPr bwMode="auto">
          <a:xfrm>
            <a:off x="2042324" y="4724507"/>
            <a:ext cx="2542740" cy="1920459"/>
          </a:xfrm>
          <a:prstGeom prst="rect">
            <a:avLst/>
          </a:prstGeom>
          <a:noFill/>
        </p:spPr>
      </p:pic>
      <p:sp useBgFill="1">
        <p:nvSpPr>
          <p:cNvPr id="164927" name="Text Box 63"/>
          <p:cNvSpPr txBox="1">
            <a:spLocks noChangeArrowheads="1"/>
          </p:cNvSpPr>
          <p:nvPr/>
        </p:nvSpPr>
        <p:spPr bwMode="auto">
          <a:xfrm>
            <a:off x="4846237" y="5706376"/>
            <a:ext cx="1136562" cy="461665"/>
          </a:xfrm>
          <a:prstGeom prst="rect">
            <a:avLst/>
          </a:prstGeom>
          <a:ln w="9525">
            <a:solidFill>
              <a:schemeClr val="tx1"/>
            </a:solidFill>
            <a:miter lim="800000"/>
            <a:headEnd/>
            <a:tailEnd/>
          </a:ln>
          <a:effectLst/>
        </p:spPr>
        <p:txBody>
          <a:bodyPr wrap="square">
            <a:spAutoFit/>
          </a:bodyPr>
          <a:lstStyle/>
          <a:p>
            <a:pPr eaLnBrk="0" hangingPunct="0"/>
            <a:r>
              <a:rPr lang="en-US" sz="1200" b="1">
                <a:ea typeface="ＭＳ Ｐゴシック" pitchFamily="1" charset="-128"/>
              </a:rPr>
              <a:t>One row of visible pixels</a:t>
            </a:r>
          </a:p>
        </p:txBody>
      </p:sp>
      <p:sp>
        <p:nvSpPr>
          <p:cNvPr id="164928" name="Text Box 64"/>
          <p:cNvSpPr txBox="1">
            <a:spLocks noChangeArrowheads="1"/>
          </p:cNvSpPr>
          <p:nvPr/>
        </p:nvSpPr>
        <p:spPr bwMode="auto">
          <a:xfrm>
            <a:off x="4843773" y="6160213"/>
            <a:ext cx="1253326" cy="461665"/>
          </a:xfrm>
          <a:prstGeom prst="rect">
            <a:avLst/>
          </a:prstGeom>
          <a:noFill/>
          <a:ln w="9525">
            <a:solidFill>
              <a:schemeClr val="tx1"/>
            </a:solidFill>
            <a:miter lim="800000"/>
            <a:headEnd/>
            <a:tailEnd/>
          </a:ln>
          <a:effectLst/>
        </p:spPr>
        <p:txBody>
          <a:bodyPr wrap="square">
            <a:spAutoFit/>
          </a:bodyPr>
          <a:lstStyle/>
          <a:p>
            <a:pPr eaLnBrk="0" hangingPunct="0"/>
            <a:r>
              <a:rPr lang="en-US" sz="1200" b="1" dirty="0">
                <a:ea typeface="ＭＳ Ｐゴシック" pitchFamily="1" charset="-128"/>
              </a:rPr>
              <a:t>Two rows of n-IR pixels</a:t>
            </a:r>
          </a:p>
        </p:txBody>
      </p:sp>
      <p:sp>
        <p:nvSpPr>
          <p:cNvPr id="164929" name="Line 65"/>
          <p:cNvSpPr>
            <a:spLocks noChangeShapeType="1"/>
          </p:cNvSpPr>
          <p:nvPr/>
        </p:nvSpPr>
        <p:spPr bwMode="auto">
          <a:xfrm flipH="1">
            <a:off x="4607239" y="6275219"/>
            <a:ext cx="236534" cy="59357"/>
          </a:xfrm>
          <a:prstGeom prst="line">
            <a:avLst/>
          </a:prstGeom>
          <a:noFill/>
          <a:ln w="9525">
            <a:solidFill>
              <a:schemeClr val="tx1"/>
            </a:solidFill>
            <a:round/>
            <a:headEnd/>
            <a:tailEnd type="triangle" w="med" len="med"/>
          </a:ln>
          <a:effectLst/>
        </p:spPr>
        <p:txBody>
          <a:bodyPr/>
          <a:lstStyle/>
          <a:p>
            <a:endParaRPr lang="en-US"/>
          </a:p>
        </p:txBody>
      </p:sp>
      <p:sp>
        <p:nvSpPr>
          <p:cNvPr id="164930" name="Line 66"/>
          <p:cNvSpPr>
            <a:spLocks noChangeShapeType="1"/>
          </p:cNvSpPr>
          <p:nvPr/>
        </p:nvSpPr>
        <p:spPr bwMode="auto">
          <a:xfrm flipH="1">
            <a:off x="4607239" y="5830039"/>
            <a:ext cx="236534" cy="59357"/>
          </a:xfrm>
          <a:prstGeom prst="line">
            <a:avLst/>
          </a:prstGeom>
          <a:noFill/>
          <a:ln w="9525">
            <a:solidFill>
              <a:schemeClr val="tx1"/>
            </a:solidFill>
            <a:round/>
            <a:headEnd/>
            <a:tailEnd type="triangle" w="med" len="med"/>
          </a:ln>
          <a:effectLst/>
        </p:spPr>
        <p:txBody>
          <a:bodyPr/>
          <a:lstStyle/>
          <a:p>
            <a:endParaRPr lang="en-US"/>
          </a:p>
        </p:txBody>
      </p:sp>
      <p:pic>
        <p:nvPicPr>
          <p:cNvPr id="164934" name="Picture 70" descr="New Image"/>
          <p:cNvPicPr>
            <a:picLocks noChangeAspect="1" noChangeArrowheads="1"/>
          </p:cNvPicPr>
          <p:nvPr/>
        </p:nvPicPr>
        <p:blipFill>
          <a:blip r:embed="rId4" cstate="print"/>
          <a:srcRect/>
          <a:stretch>
            <a:fillRect/>
          </a:stretch>
        </p:blipFill>
        <p:spPr bwMode="auto">
          <a:xfrm>
            <a:off x="3441727" y="3624263"/>
            <a:ext cx="2373963" cy="1890779"/>
          </a:xfrm>
          <a:prstGeom prst="rect">
            <a:avLst/>
          </a:prstGeom>
          <a:noFill/>
          <a:ln w="9525">
            <a:noFill/>
            <a:miter lim="800000"/>
            <a:headEnd/>
            <a:tailEnd/>
          </a:ln>
        </p:spPr>
      </p:pic>
      <p:pic>
        <p:nvPicPr>
          <p:cNvPr id="164936" name="Picture 72" descr="New Image2"/>
          <p:cNvPicPr>
            <a:picLocks noChangeAspect="1" noChangeArrowheads="1"/>
          </p:cNvPicPr>
          <p:nvPr/>
        </p:nvPicPr>
        <p:blipFill>
          <a:blip r:embed="rId5" cstate="print"/>
          <a:srcRect/>
          <a:stretch>
            <a:fillRect/>
          </a:stretch>
        </p:blipFill>
        <p:spPr bwMode="auto">
          <a:xfrm>
            <a:off x="2286160" y="4734740"/>
            <a:ext cx="1160495" cy="779065"/>
          </a:xfrm>
          <a:prstGeom prst="rect">
            <a:avLst/>
          </a:prstGeom>
          <a:noFill/>
          <a:ln w="9525">
            <a:noFill/>
            <a:miter lim="800000"/>
            <a:headEnd/>
            <a:tailEnd/>
          </a:ln>
        </p:spPr>
      </p:pic>
      <p:pic>
        <p:nvPicPr>
          <p:cNvPr id="164937" name="Picture 73"/>
          <p:cNvPicPr>
            <a:picLocks noChangeAspect="1" noChangeArrowheads="1"/>
          </p:cNvPicPr>
          <p:nvPr/>
        </p:nvPicPr>
        <p:blipFill>
          <a:blip r:embed="rId6" cstate="print"/>
          <a:srcRect/>
          <a:stretch>
            <a:fillRect/>
          </a:stretch>
        </p:blipFill>
        <p:spPr bwMode="auto">
          <a:xfrm>
            <a:off x="6210726" y="2791244"/>
            <a:ext cx="2430632" cy="1811637"/>
          </a:xfrm>
          <a:prstGeom prst="rect">
            <a:avLst/>
          </a:prstGeom>
          <a:noFill/>
          <a:ln w="9525">
            <a:noFill/>
            <a:miter lim="800000"/>
            <a:headEnd/>
            <a:tailEnd/>
          </a:ln>
        </p:spPr>
      </p:pic>
      <p:pic>
        <p:nvPicPr>
          <p:cNvPr id="164938" name="Picture 74" descr="IR_view"/>
          <p:cNvPicPr>
            <a:picLocks noChangeAspect="1" noChangeArrowheads="1"/>
          </p:cNvPicPr>
          <p:nvPr/>
        </p:nvPicPr>
        <p:blipFill>
          <a:blip r:embed="rId7" cstate="print"/>
          <a:srcRect/>
          <a:stretch>
            <a:fillRect/>
          </a:stretch>
        </p:blipFill>
        <p:spPr bwMode="auto">
          <a:xfrm>
            <a:off x="6415229" y="4692723"/>
            <a:ext cx="2005611" cy="2122026"/>
          </a:xfrm>
          <a:prstGeom prst="rect">
            <a:avLst/>
          </a:prstGeom>
          <a:noFill/>
          <a:ln w="9525">
            <a:noFill/>
            <a:miter lim="800000"/>
            <a:headEnd/>
            <a:tailEnd/>
          </a:ln>
        </p:spPr>
      </p:pic>
      <p:sp>
        <p:nvSpPr>
          <p:cNvPr id="164944" name="Text Box 80"/>
          <p:cNvSpPr txBox="1">
            <a:spLocks noChangeArrowheads="1"/>
          </p:cNvSpPr>
          <p:nvPr/>
        </p:nvSpPr>
        <p:spPr bwMode="auto">
          <a:xfrm>
            <a:off x="7040878" y="6342036"/>
            <a:ext cx="2039443" cy="461665"/>
          </a:xfrm>
          <a:prstGeom prst="rect">
            <a:avLst/>
          </a:prstGeom>
          <a:solidFill>
            <a:schemeClr val="bg1"/>
          </a:solidFill>
          <a:ln w="9525">
            <a:solidFill>
              <a:schemeClr val="tx1"/>
            </a:solidFill>
            <a:miter lim="800000"/>
            <a:headEnd/>
            <a:tailEnd/>
          </a:ln>
          <a:effectLst/>
        </p:spPr>
        <p:txBody>
          <a:bodyPr wrap="square">
            <a:spAutoFit/>
          </a:bodyPr>
          <a:lstStyle/>
          <a:p>
            <a:pPr eaLnBrk="0" hangingPunct="0"/>
            <a:r>
              <a:rPr lang="en-US" sz="1200" b="1" dirty="0">
                <a:ea typeface="ＭＳ Ｐゴシック" pitchFamily="1" charset="-128"/>
              </a:rPr>
              <a:t>IR monocular which replaces infrared emission with green</a:t>
            </a:r>
          </a:p>
        </p:txBody>
      </p:sp>
      <p:sp>
        <p:nvSpPr>
          <p:cNvPr id="164945" name="Text Box 81"/>
          <p:cNvSpPr txBox="1">
            <a:spLocks noChangeArrowheads="1"/>
          </p:cNvSpPr>
          <p:nvPr/>
        </p:nvSpPr>
        <p:spPr bwMode="auto">
          <a:xfrm>
            <a:off x="6077675" y="4469327"/>
            <a:ext cx="1296857" cy="276999"/>
          </a:xfrm>
          <a:prstGeom prst="rect">
            <a:avLst/>
          </a:prstGeom>
          <a:solidFill>
            <a:schemeClr val="bg1"/>
          </a:solidFill>
          <a:ln w="9525">
            <a:solidFill>
              <a:schemeClr val="tx1"/>
            </a:solidFill>
            <a:miter lim="800000"/>
            <a:headEnd/>
            <a:tailEnd/>
          </a:ln>
          <a:effectLst/>
        </p:spPr>
        <p:txBody>
          <a:bodyPr wrap="square">
            <a:spAutoFit/>
          </a:bodyPr>
          <a:lstStyle/>
          <a:p>
            <a:pPr eaLnBrk="0" hangingPunct="0"/>
            <a:r>
              <a:rPr lang="en-US" sz="1200" b="1" dirty="0">
                <a:ea typeface="ＭＳ Ｐゴシック" pitchFamily="1" charset="-128"/>
              </a:rPr>
              <a:t>Visible Image</a:t>
            </a:r>
          </a:p>
        </p:txBody>
      </p:sp>
      <p:pic>
        <p:nvPicPr>
          <p:cNvPr id="164946" name="Picture 82"/>
          <p:cNvPicPr>
            <a:picLocks noChangeAspect="1" noChangeArrowheads="1"/>
          </p:cNvPicPr>
          <p:nvPr/>
        </p:nvPicPr>
        <p:blipFill>
          <a:blip r:embed="rId8" cstate="print"/>
          <a:srcRect/>
          <a:stretch>
            <a:fillRect/>
          </a:stretch>
        </p:blipFill>
        <p:spPr bwMode="auto">
          <a:xfrm>
            <a:off x="1947374" y="3625499"/>
            <a:ext cx="1496817" cy="1110477"/>
          </a:xfrm>
          <a:prstGeom prst="rect">
            <a:avLst/>
          </a:prstGeom>
          <a:noFill/>
          <a:ln w="9525">
            <a:noFill/>
            <a:miter lim="800000"/>
            <a:headEnd/>
            <a:tailEnd/>
          </a:ln>
        </p:spPr>
      </p:pic>
      <p:sp>
        <p:nvSpPr>
          <p:cNvPr id="16" name="TextBox 15"/>
          <p:cNvSpPr txBox="1"/>
          <p:nvPr/>
        </p:nvSpPr>
        <p:spPr>
          <a:xfrm>
            <a:off x="6083895" y="2390775"/>
            <a:ext cx="2695575" cy="369332"/>
          </a:xfrm>
          <a:prstGeom prst="rect">
            <a:avLst/>
          </a:prstGeom>
          <a:noFill/>
        </p:spPr>
        <p:txBody>
          <a:bodyPr wrap="square" rtlCol="0">
            <a:spAutoFit/>
          </a:bodyPr>
          <a:lstStyle/>
          <a:p>
            <a:r>
              <a:rPr lang="en-US" dirty="0" smtClean="0"/>
              <a:t>Near Infrared OLED Screen</a:t>
            </a:r>
            <a:endParaRPr lang="en-US" dirty="0"/>
          </a:p>
        </p:txBody>
      </p:sp>
      <p:pic>
        <p:nvPicPr>
          <p:cNvPr id="148482" name="Picture 2" descr="http://www.zenit-camera.com/images/night_goggle_on_1x20.jpg"/>
          <p:cNvPicPr>
            <a:picLocks noChangeAspect="1" noChangeArrowheads="1"/>
          </p:cNvPicPr>
          <p:nvPr/>
        </p:nvPicPr>
        <p:blipFill>
          <a:blip r:embed="rId9" cstate="print"/>
          <a:srcRect/>
          <a:stretch>
            <a:fillRect/>
          </a:stretch>
        </p:blipFill>
        <p:spPr bwMode="auto">
          <a:xfrm>
            <a:off x="717550" y="1598537"/>
            <a:ext cx="1806575" cy="1619504"/>
          </a:xfrm>
          <a:prstGeom prst="rect">
            <a:avLst/>
          </a:prstGeom>
          <a:noFill/>
        </p:spPr>
      </p:pic>
      <p:pic>
        <p:nvPicPr>
          <p:cNvPr id="148484" name="Picture 4" descr="http://www.privacysos.org/sites/all/images/Night_vision.jpg"/>
          <p:cNvPicPr>
            <a:picLocks noChangeAspect="1" noChangeArrowheads="1"/>
          </p:cNvPicPr>
          <p:nvPr/>
        </p:nvPicPr>
        <p:blipFill>
          <a:blip r:embed="rId10" cstate="print"/>
          <a:srcRect/>
          <a:stretch>
            <a:fillRect/>
          </a:stretch>
        </p:blipFill>
        <p:spPr bwMode="auto">
          <a:xfrm>
            <a:off x="2765425" y="1543050"/>
            <a:ext cx="2105025" cy="1754188"/>
          </a:xfrm>
          <a:prstGeom prst="rect">
            <a:avLst/>
          </a:prstGeom>
          <a:noFill/>
        </p:spPr>
      </p:pic>
      <p:sp>
        <p:nvSpPr>
          <p:cNvPr id="19" name="TextBox 18"/>
          <p:cNvSpPr txBox="1"/>
          <p:nvPr/>
        </p:nvSpPr>
        <p:spPr>
          <a:xfrm>
            <a:off x="-600074" y="809625"/>
            <a:ext cx="10325100" cy="400110"/>
          </a:xfrm>
          <a:prstGeom prst="rect">
            <a:avLst/>
          </a:prstGeom>
          <a:noFill/>
        </p:spPr>
        <p:txBody>
          <a:bodyPr wrap="square" rtlCol="0">
            <a:spAutoFit/>
          </a:bodyPr>
          <a:lstStyle/>
          <a:p>
            <a:pPr algn="ctr"/>
            <a:r>
              <a:rPr lang="en-US" sz="2000" dirty="0" smtClean="0"/>
              <a:t>Create a molecules (and an OLED) that efficiently emits between 750 – 900 nm.</a:t>
            </a:r>
            <a:endParaRPr lang="en-US" sz="2000" dirty="0"/>
          </a:p>
        </p:txBody>
      </p:sp>
      <p:sp>
        <p:nvSpPr>
          <p:cNvPr id="20" name="Rectangle 19"/>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Department of Defense</a:t>
            </a:r>
            <a:endParaRPr lang="en-US" sz="3200" b="1" u="sng" dirty="0">
              <a:solidFill>
                <a:schemeClr val="tx2"/>
              </a:solidFill>
            </a:endParaRPr>
          </a:p>
        </p:txBody>
      </p:sp>
      <p:graphicFrame>
        <p:nvGraphicFramePr>
          <p:cNvPr id="148485" name="Object 5"/>
          <p:cNvGraphicFramePr>
            <a:graphicFrameLocks noChangeAspect="1"/>
          </p:cNvGraphicFramePr>
          <p:nvPr/>
        </p:nvGraphicFramePr>
        <p:xfrm>
          <a:off x="169816" y="4676639"/>
          <a:ext cx="1645921" cy="1650115"/>
        </p:xfrm>
        <a:graphic>
          <a:graphicData uri="http://schemas.openxmlformats.org/presentationml/2006/ole">
            <p:oleObj spid="_x0000_s148485" name="CS ChemDraw Drawing" r:id="rId11" imgW="3699928" imgH="3711787" progId="ChemDraw.Document.6.0">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49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49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9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9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9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49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9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49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848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49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49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49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9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927" grpId="0" animBg="1"/>
      <p:bldP spid="164928" grpId="0" animBg="1"/>
      <p:bldP spid="164929" grpId="0" animBg="1"/>
      <p:bldP spid="164930" grpId="0" animBg="1"/>
      <p:bldP spid="164944" grpId="0" animBg="1"/>
      <p:bldP spid="16494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04775" y="4352925"/>
            <a:ext cx="4248150" cy="1289271"/>
          </a:xfrm>
          <a:prstGeom prst="rect">
            <a:avLst/>
          </a:prstGeom>
          <a:noFill/>
          <a:ln w="9525">
            <a:noFill/>
            <a:miter lim="800000"/>
            <a:headEnd/>
            <a:tailEnd/>
          </a:ln>
        </p:spPr>
      </p:pic>
      <p:pic>
        <p:nvPicPr>
          <p:cNvPr id="124930" name="Picture 2"/>
          <p:cNvPicPr>
            <a:picLocks noChangeAspect="1" noChangeArrowheads="1"/>
          </p:cNvPicPr>
          <p:nvPr/>
        </p:nvPicPr>
        <p:blipFill>
          <a:blip r:embed="rId3" cstate="print"/>
          <a:srcRect/>
          <a:stretch>
            <a:fillRect/>
          </a:stretch>
        </p:blipFill>
        <p:spPr bwMode="auto">
          <a:xfrm>
            <a:off x="4643437" y="2964179"/>
            <a:ext cx="4414838" cy="588645"/>
          </a:xfrm>
          <a:prstGeom prst="rect">
            <a:avLst/>
          </a:prstGeom>
          <a:noFill/>
          <a:ln w="9525">
            <a:noFill/>
            <a:miter lim="800000"/>
            <a:headEnd/>
            <a:tailEnd/>
          </a:ln>
        </p:spPr>
      </p:pic>
      <p:pic>
        <p:nvPicPr>
          <p:cNvPr id="124931" name="Picture 3"/>
          <p:cNvPicPr>
            <a:picLocks noChangeAspect="1" noChangeArrowheads="1"/>
          </p:cNvPicPr>
          <p:nvPr/>
        </p:nvPicPr>
        <p:blipFill>
          <a:blip r:embed="rId4" cstate="print"/>
          <a:srcRect/>
          <a:stretch>
            <a:fillRect/>
          </a:stretch>
        </p:blipFill>
        <p:spPr bwMode="auto">
          <a:xfrm>
            <a:off x="4643437" y="2439276"/>
            <a:ext cx="1781175" cy="470612"/>
          </a:xfrm>
          <a:prstGeom prst="rect">
            <a:avLst/>
          </a:prstGeom>
          <a:noFill/>
          <a:ln w="9525">
            <a:noFill/>
            <a:miter lim="800000"/>
            <a:headEnd/>
            <a:tailEnd/>
          </a:ln>
        </p:spPr>
      </p:pic>
      <p:pic>
        <p:nvPicPr>
          <p:cNvPr id="124932" name="Picture 4"/>
          <p:cNvPicPr>
            <a:picLocks noChangeAspect="1" noChangeArrowheads="1"/>
          </p:cNvPicPr>
          <p:nvPr/>
        </p:nvPicPr>
        <p:blipFill>
          <a:blip r:embed="rId5" cstate="print"/>
          <a:srcRect/>
          <a:stretch>
            <a:fillRect/>
          </a:stretch>
        </p:blipFill>
        <p:spPr bwMode="auto">
          <a:xfrm>
            <a:off x="242888" y="1211266"/>
            <a:ext cx="4014787" cy="2041522"/>
          </a:xfrm>
          <a:prstGeom prst="rect">
            <a:avLst/>
          </a:prstGeom>
          <a:noFill/>
          <a:ln w="9525">
            <a:noFill/>
            <a:miter lim="800000"/>
            <a:headEnd/>
            <a:tailEnd/>
          </a:ln>
        </p:spPr>
      </p:pic>
      <p:pic>
        <p:nvPicPr>
          <p:cNvPr id="124933" name="Picture 5"/>
          <p:cNvPicPr>
            <a:picLocks noChangeAspect="1" noChangeArrowheads="1"/>
          </p:cNvPicPr>
          <p:nvPr/>
        </p:nvPicPr>
        <p:blipFill>
          <a:blip r:embed="rId6" cstate="print"/>
          <a:srcRect/>
          <a:stretch>
            <a:fillRect/>
          </a:stretch>
        </p:blipFill>
        <p:spPr bwMode="auto">
          <a:xfrm>
            <a:off x="280988" y="776241"/>
            <a:ext cx="1195387" cy="390572"/>
          </a:xfrm>
          <a:prstGeom prst="rect">
            <a:avLst/>
          </a:prstGeom>
          <a:noFill/>
          <a:ln w="9525">
            <a:noFill/>
            <a:miter lim="800000"/>
            <a:headEnd/>
            <a:tailEnd/>
          </a:ln>
        </p:spPr>
      </p:pic>
      <p:sp>
        <p:nvSpPr>
          <p:cNvPr id="9"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2013 Nobel Prize in Chemistry</a:t>
            </a:r>
            <a:endParaRPr lang="en-US" sz="3200" b="1" u="sng" dirty="0">
              <a:solidFill>
                <a:schemeClr val="tx2"/>
              </a:solidFill>
            </a:endParaRPr>
          </a:p>
        </p:txBody>
      </p:sp>
      <p:pic>
        <p:nvPicPr>
          <p:cNvPr id="124934" name="Picture 6"/>
          <p:cNvPicPr>
            <a:picLocks noChangeAspect="1" noChangeArrowheads="1"/>
          </p:cNvPicPr>
          <p:nvPr/>
        </p:nvPicPr>
        <p:blipFill>
          <a:blip r:embed="rId7" cstate="print"/>
          <a:srcRect/>
          <a:stretch>
            <a:fillRect/>
          </a:stretch>
        </p:blipFill>
        <p:spPr bwMode="auto">
          <a:xfrm>
            <a:off x="4705350" y="4572000"/>
            <a:ext cx="4252912" cy="1850250"/>
          </a:xfrm>
          <a:prstGeom prst="rect">
            <a:avLst/>
          </a:prstGeom>
          <a:noFill/>
          <a:ln w="9525">
            <a:noFill/>
            <a:miter lim="800000"/>
            <a:headEnd/>
            <a:tailEnd/>
          </a:ln>
        </p:spPr>
      </p:pic>
      <p:pic>
        <p:nvPicPr>
          <p:cNvPr id="124935" name="Picture 7"/>
          <p:cNvPicPr>
            <a:picLocks noChangeAspect="1" noChangeArrowheads="1"/>
          </p:cNvPicPr>
          <p:nvPr/>
        </p:nvPicPr>
        <p:blipFill>
          <a:blip r:embed="rId8" cstate="print"/>
          <a:srcRect/>
          <a:stretch>
            <a:fillRect/>
          </a:stretch>
        </p:blipFill>
        <p:spPr bwMode="auto">
          <a:xfrm>
            <a:off x="28575" y="3805238"/>
            <a:ext cx="1186827" cy="4524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9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9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00074" y="809625"/>
            <a:ext cx="10325100" cy="400110"/>
          </a:xfrm>
          <a:prstGeom prst="rect">
            <a:avLst/>
          </a:prstGeom>
          <a:noFill/>
        </p:spPr>
        <p:txBody>
          <a:bodyPr wrap="square" rtlCol="0">
            <a:spAutoFit/>
          </a:bodyPr>
          <a:lstStyle/>
          <a:p>
            <a:pPr algn="ctr"/>
            <a:r>
              <a:rPr lang="en-US" sz="2000" dirty="0" smtClean="0"/>
              <a:t>Create a organic detector array that can monitor between 300-1700 nm.</a:t>
            </a:r>
          </a:p>
        </p:txBody>
      </p:sp>
      <p:grpSp>
        <p:nvGrpSpPr>
          <p:cNvPr id="20" name="Group 83"/>
          <p:cNvGrpSpPr>
            <a:grpSpLocks/>
          </p:cNvGrpSpPr>
          <p:nvPr/>
        </p:nvGrpSpPr>
        <p:grpSpPr bwMode="auto">
          <a:xfrm>
            <a:off x="133350" y="1320800"/>
            <a:ext cx="4643438" cy="2098675"/>
            <a:chOff x="-141" y="2747"/>
            <a:chExt cx="2798" cy="1256"/>
          </a:xfrm>
        </p:grpSpPr>
        <p:graphicFrame>
          <p:nvGraphicFramePr>
            <p:cNvPr id="21" name="Object 2"/>
            <p:cNvGraphicFramePr>
              <a:graphicFrameLocks noChangeAspect="1"/>
            </p:cNvGraphicFramePr>
            <p:nvPr/>
          </p:nvGraphicFramePr>
          <p:xfrm>
            <a:off x="212" y="2803"/>
            <a:ext cx="1649" cy="1177"/>
          </p:xfrm>
          <a:graphic>
            <a:graphicData uri="http://schemas.openxmlformats.org/presentationml/2006/ole">
              <p:oleObj spid="_x0000_s150530" name="Image" r:id="rId3" imgW="16876190" imgH="12787302" progId="">
                <p:embed/>
              </p:oleObj>
            </a:graphicData>
          </a:graphic>
        </p:graphicFrame>
        <p:sp>
          <p:nvSpPr>
            <p:cNvPr id="22" name="Line 3"/>
            <p:cNvSpPr>
              <a:spLocks noChangeShapeType="1"/>
            </p:cNvSpPr>
            <p:nvPr/>
          </p:nvSpPr>
          <p:spPr bwMode="auto">
            <a:xfrm>
              <a:off x="617" y="3101"/>
              <a:ext cx="413" cy="310"/>
            </a:xfrm>
            <a:prstGeom prst="line">
              <a:avLst/>
            </a:prstGeom>
            <a:noFill/>
            <a:ln w="12700">
              <a:solidFill>
                <a:srgbClr val="808080">
                  <a:alpha val="38823"/>
                </a:srgbClr>
              </a:solidFill>
              <a:prstDash val="dash"/>
              <a:round/>
              <a:headEnd/>
              <a:tailEnd/>
            </a:ln>
          </p:spPr>
          <p:txBody>
            <a:bodyPr/>
            <a:lstStyle/>
            <a:p>
              <a:endParaRPr lang="en-US"/>
            </a:p>
          </p:txBody>
        </p:sp>
        <p:sp>
          <p:nvSpPr>
            <p:cNvPr id="23" name="Line 4"/>
            <p:cNvSpPr>
              <a:spLocks noChangeShapeType="1"/>
            </p:cNvSpPr>
            <p:nvPr/>
          </p:nvSpPr>
          <p:spPr bwMode="auto">
            <a:xfrm>
              <a:off x="1311" y="3604"/>
              <a:ext cx="53" cy="36"/>
            </a:xfrm>
            <a:prstGeom prst="line">
              <a:avLst/>
            </a:prstGeom>
            <a:noFill/>
            <a:ln w="12700">
              <a:solidFill>
                <a:srgbClr val="808080"/>
              </a:solidFill>
              <a:round/>
              <a:headEnd/>
              <a:tailEnd/>
            </a:ln>
          </p:spPr>
          <p:txBody>
            <a:bodyPr/>
            <a:lstStyle/>
            <a:p>
              <a:endParaRPr lang="en-US"/>
            </a:p>
          </p:txBody>
        </p:sp>
        <p:sp>
          <p:nvSpPr>
            <p:cNvPr id="24" name="Line 5"/>
            <p:cNvSpPr>
              <a:spLocks noChangeAspect="1" noChangeShapeType="1"/>
            </p:cNvSpPr>
            <p:nvPr/>
          </p:nvSpPr>
          <p:spPr bwMode="auto">
            <a:xfrm>
              <a:off x="1118" y="3478"/>
              <a:ext cx="65" cy="44"/>
            </a:xfrm>
            <a:prstGeom prst="line">
              <a:avLst/>
            </a:prstGeom>
            <a:noFill/>
            <a:ln w="12700">
              <a:solidFill>
                <a:srgbClr val="808080"/>
              </a:solidFill>
              <a:round/>
              <a:headEnd/>
              <a:tailEnd/>
            </a:ln>
          </p:spPr>
          <p:txBody>
            <a:bodyPr/>
            <a:lstStyle/>
            <a:p>
              <a:endParaRPr lang="en-US"/>
            </a:p>
          </p:txBody>
        </p:sp>
        <p:sp>
          <p:nvSpPr>
            <p:cNvPr id="25" name="Line 6"/>
            <p:cNvSpPr>
              <a:spLocks noChangeShapeType="1"/>
            </p:cNvSpPr>
            <p:nvPr/>
          </p:nvSpPr>
          <p:spPr bwMode="auto">
            <a:xfrm>
              <a:off x="1188" y="3527"/>
              <a:ext cx="123" cy="76"/>
            </a:xfrm>
            <a:prstGeom prst="line">
              <a:avLst/>
            </a:prstGeom>
            <a:noFill/>
            <a:ln w="12700">
              <a:solidFill>
                <a:srgbClr val="808080">
                  <a:alpha val="41176"/>
                </a:srgbClr>
              </a:solidFill>
              <a:prstDash val="dash"/>
              <a:round/>
              <a:headEnd/>
              <a:tailEnd/>
            </a:ln>
          </p:spPr>
          <p:txBody>
            <a:bodyPr/>
            <a:lstStyle/>
            <a:p>
              <a:endParaRPr lang="en-US"/>
            </a:p>
          </p:txBody>
        </p:sp>
        <p:sp>
          <p:nvSpPr>
            <p:cNvPr id="26" name="Line 7"/>
            <p:cNvSpPr>
              <a:spLocks noChangeShapeType="1"/>
            </p:cNvSpPr>
            <p:nvPr/>
          </p:nvSpPr>
          <p:spPr bwMode="auto">
            <a:xfrm flipH="1" flipV="1">
              <a:off x="1333" y="3579"/>
              <a:ext cx="30" cy="61"/>
            </a:xfrm>
            <a:prstGeom prst="line">
              <a:avLst/>
            </a:prstGeom>
            <a:noFill/>
            <a:ln w="12700">
              <a:solidFill>
                <a:srgbClr val="808080"/>
              </a:solidFill>
              <a:round/>
              <a:headEnd/>
              <a:tailEnd/>
            </a:ln>
          </p:spPr>
          <p:txBody>
            <a:bodyPr/>
            <a:lstStyle/>
            <a:p>
              <a:endParaRPr lang="en-US"/>
            </a:p>
          </p:txBody>
        </p:sp>
        <p:sp>
          <p:nvSpPr>
            <p:cNvPr id="27" name="Line 8"/>
            <p:cNvSpPr>
              <a:spLocks noChangeShapeType="1"/>
            </p:cNvSpPr>
            <p:nvPr/>
          </p:nvSpPr>
          <p:spPr bwMode="auto">
            <a:xfrm flipH="1" flipV="1">
              <a:off x="1237" y="3460"/>
              <a:ext cx="92" cy="111"/>
            </a:xfrm>
            <a:prstGeom prst="line">
              <a:avLst/>
            </a:prstGeom>
            <a:noFill/>
            <a:ln w="12700">
              <a:solidFill>
                <a:srgbClr val="808080">
                  <a:alpha val="43921"/>
                </a:srgbClr>
              </a:solidFill>
              <a:prstDash val="dash"/>
              <a:round/>
              <a:headEnd/>
              <a:tailEnd/>
            </a:ln>
          </p:spPr>
          <p:txBody>
            <a:bodyPr/>
            <a:lstStyle/>
            <a:p>
              <a:endParaRPr lang="en-US"/>
            </a:p>
          </p:txBody>
        </p:sp>
        <p:sp>
          <p:nvSpPr>
            <p:cNvPr id="28" name="Line 9"/>
            <p:cNvSpPr>
              <a:spLocks noChangeAspect="1" noChangeShapeType="1"/>
            </p:cNvSpPr>
            <p:nvPr/>
          </p:nvSpPr>
          <p:spPr bwMode="auto">
            <a:xfrm>
              <a:off x="615" y="3098"/>
              <a:ext cx="457" cy="266"/>
            </a:xfrm>
            <a:prstGeom prst="line">
              <a:avLst/>
            </a:prstGeom>
            <a:noFill/>
            <a:ln w="12700">
              <a:solidFill>
                <a:srgbClr val="808080">
                  <a:alpha val="41960"/>
                </a:srgbClr>
              </a:solidFill>
              <a:prstDash val="dash"/>
              <a:round/>
              <a:headEnd/>
              <a:tailEnd/>
            </a:ln>
          </p:spPr>
          <p:txBody>
            <a:bodyPr/>
            <a:lstStyle/>
            <a:p>
              <a:endParaRPr lang="en-US"/>
            </a:p>
          </p:txBody>
        </p:sp>
        <p:sp>
          <p:nvSpPr>
            <p:cNvPr id="29" name="Line 10"/>
            <p:cNvSpPr>
              <a:spLocks noChangeAspect="1" noChangeShapeType="1"/>
            </p:cNvSpPr>
            <p:nvPr/>
          </p:nvSpPr>
          <p:spPr bwMode="auto">
            <a:xfrm>
              <a:off x="1162" y="3414"/>
              <a:ext cx="70" cy="40"/>
            </a:xfrm>
            <a:prstGeom prst="line">
              <a:avLst/>
            </a:prstGeom>
            <a:noFill/>
            <a:ln w="12700">
              <a:solidFill>
                <a:srgbClr val="808080"/>
              </a:solidFill>
              <a:round/>
              <a:headEnd/>
              <a:tailEnd/>
            </a:ln>
          </p:spPr>
          <p:txBody>
            <a:bodyPr/>
            <a:lstStyle/>
            <a:p>
              <a:endParaRPr lang="en-US"/>
            </a:p>
          </p:txBody>
        </p:sp>
        <p:sp>
          <p:nvSpPr>
            <p:cNvPr id="30" name="Line 11"/>
            <p:cNvSpPr>
              <a:spLocks noChangeShapeType="1"/>
            </p:cNvSpPr>
            <p:nvPr/>
          </p:nvSpPr>
          <p:spPr bwMode="auto">
            <a:xfrm flipH="1">
              <a:off x="1141" y="3642"/>
              <a:ext cx="89" cy="178"/>
            </a:xfrm>
            <a:prstGeom prst="line">
              <a:avLst/>
            </a:prstGeom>
            <a:noFill/>
            <a:ln w="9525">
              <a:solidFill>
                <a:schemeClr val="bg2"/>
              </a:solidFill>
              <a:round/>
              <a:headEnd/>
              <a:tailEnd/>
            </a:ln>
          </p:spPr>
          <p:txBody>
            <a:bodyPr/>
            <a:lstStyle/>
            <a:p>
              <a:endParaRPr lang="en-US"/>
            </a:p>
          </p:txBody>
        </p:sp>
        <p:sp>
          <p:nvSpPr>
            <p:cNvPr id="31" name="Text Box 12"/>
            <p:cNvSpPr txBox="1">
              <a:spLocks noChangeArrowheads="1"/>
            </p:cNvSpPr>
            <p:nvPr/>
          </p:nvSpPr>
          <p:spPr bwMode="auto">
            <a:xfrm>
              <a:off x="814" y="3783"/>
              <a:ext cx="788" cy="164"/>
            </a:xfrm>
            <a:prstGeom prst="rect">
              <a:avLst/>
            </a:prstGeom>
            <a:noFill/>
            <a:ln w="9525">
              <a:noFill/>
              <a:miter lim="800000"/>
              <a:headEnd/>
              <a:tailEnd/>
            </a:ln>
          </p:spPr>
          <p:txBody>
            <a:bodyPr>
              <a:spAutoFit/>
            </a:bodyPr>
            <a:lstStyle/>
            <a:p>
              <a:pPr algn="ctr">
                <a:spcBef>
                  <a:spcPct val="50000"/>
                </a:spcBef>
              </a:pPr>
              <a:r>
                <a:rPr lang="en-US" altLang="zh-CN" sz="1200">
                  <a:ea typeface="宋体" pitchFamily="2" charset="-122"/>
                </a:rPr>
                <a:t>Focusing Lens</a:t>
              </a:r>
            </a:p>
          </p:txBody>
        </p:sp>
        <p:sp>
          <p:nvSpPr>
            <p:cNvPr id="32" name="Line 13"/>
            <p:cNvSpPr>
              <a:spLocks noChangeShapeType="1"/>
            </p:cNvSpPr>
            <p:nvPr/>
          </p:nvSpPr>
          <p:spPr bwMode="auto">
            <a:xfrm flipV="1">
              <a:off x="868" y="3033"/>
              <a:ext cx="484" cy="76"/>
            </a:xfrm>
            <a:prstGeom prst="line">
              <a:avLst/>
            </a:prstGeom>
            <a:noFill/>
            <a:ln w="9525">
              <a:solidFill>
                <a:schemeClr val="bg2"/>
              </a:solidFill>
              <a:round/>
              <a:headEnd/>
              <a:tailEnd/>
            </a:ln>
          </p:spPr>
          <p:txBody>
            <a:bodyPr/>
            <a:lstStyle/>
            <a:p>
              <a:endParaRPr lang="en-US"/>
            </a:p>
          </p:txBody>
        </p:sp>
        <p:sp>
          <p:nvSpPr>
            <p:cNvPr id="33" name="Text Box 14"/>
            <p:cNvSpPr txBox="1">
              <a:spLocks noChangeArrowheads="1"/>
            </p:cNvSpPr>
            <p:nvPr/>
          </p:nvSpPr>
          <p:spPr bwMode="auto">
            <a:xfrm>
              <a:off x="1179" y="2939"/>
              <a:ext cx="1478" cy="164"/>
            </a:xfrm>
            <a:prstGeom prst="rect">
              <a:avLst/>
            </a:prstGeom>
            <a:noFill/>
            <a:ln w="9525">
              <a:noFill/>
              <a:miter lim="800000"/>
              <a:headEnd/>
              <a:tailEnd/>
            </a:ln>
          </p:spPr>
          <p:txBody>
            <a:bodyPr>
              <a:spAutoFit/>
            </a:bodyPr>
            <a:lstStyle/>
            <a:p>
              <a:pPr algn="ctr">
                <a:spcBef>
                  <a:spcPct val="50000"/>
                </a:spcBef>
              </a:pPr>
              <a:r>
                <a:rPr lang="en-US" altLang="zh-CN" sz="1200">
                  <a:ea typeface="宋体" pitchFamily="2" charset="-122"/>
                </a:rPr>
                <a:t>Organic photodiode array</a:t>
              </a:r>
            </a:p>
          </p:txBody>
        </p:sp>
        <p:sp>
          <p:nvSpPr>
            <p:cNvPr id="34" name="Line 16"/>
            <p:cNvSpPr>
              <a:spLocks noChangeShapeType="1"/>
            </p:cNvSpPr>
            <p:nvPr/>
          </p:nvSpPr>
          <p:spPr bwMode="auto">
            <a:xfrm>
              <a:off x="1311" y="3165"/>
              <a:ext cx="92" cy="1"/>
            </a:xfrm>
            <a:prstGeom prst="line">
              <a:avLst/>
            </a:prstGeom>
            <a:noFill/>
            <a:ln w="28575">
              <a:solidFill>
                <a:srgbClr val="F0EA00"/>
              </a:solidFill>
              <a:round/>
              <a:headEnd/>
              <a:tailEnd/>
            </a:ln>
          </p:spPr>
          <p:txBody>
            <a:bodyPr/>
            <a:lstStyle/>
            <a:p>
              <a:endParaRPr lang="en-US"/>
            </a:p>
          </p:txBody>
        </p:sp>
        <p:sp>
          <p:nvSpPr>
            <p:cNvPr id="35" name="Line 17"/>
            <p:cNvSpPr>
              <a:spLocks noChangeShapeType="1"/>
            </p:cNvSpPr>
            <p:nvPr/>
          </p:nvSpPr>
          <p:spPr bwMode="auto">
            <a:xfrm>
              <a:off x="1311" y="3233"/>
              <a:ext cx="92" cy="1"/>
            </a:xfrm>
            <a:prstGeom prst="line">
              <a:avLst/>
            </a:prstGeom>
            <a:noFill/>
            <a:ln w="28575">
              <a:solidFill>
                <a:srgbClr val="7BFD81"/>
              </a:solidFill>
              <a:round/>
              <a:headEnd/>
              <a:tailEnd/>
            </a:ln>
          </p:spPr>
          <p:txBody>
            <a:bodyPr/>
            <a:lstStyle/>
            <a:p>
              <a:endParaRPr lang="en-US"/>
            </a:p>
          </p:txBody>
        </p:sp>
        <p:sp>
          <p:nvSpPr>
            <p:cNvPr id="36" name="Line 18"/>
            <p:cNvSpPr>
              <a:spLocks noChangeShapeType="1"/>
            </p:cNvSpPr>
            <p:nvPr/>
          </p:nvSpPr>
          <p:spPr bwMode="auto">
            <a:xfrm>
              <a:off x="1311" y="3300"/>
              <a:ext cx="92" cy="1"/>
            </a:xfrm>
            <a:prstGeom prst="line">
              <a:avLst/>
            </a:prstGeom>
            <a:noFill/>
            <a:ln w="28575">
              <a:solidFill>
                <a:srgbClr val="B2B2B2"/>
              </a:solidFill>
              <a:round/>
              <a:headEnd/>
              <a:tailEnd/>
            </a:ln>
          </p:spPr>
          <p:txBody>
            <a:bodyPr/>
            <a:lstStyle/>
            <a:p>
              <a:endParaRPr lang="en-US"/>
            </a:p>
          </p:txBody>
        </p:sp>
        <p:sp>
          <p:nvSpPr>
            <p:cNvPr id="37" name="Text Box 19"/>
            <p:cNvSpPr txBox="1">
              <a:spLocks noChangeArrowheads="1"/>
            </p:cNvSpPr>
            <p:nvPr/>
          </p:nvSpPr>
          <p:spPr bwMode="auto">
            <a:xfrm>
              <a:off x="1384" y="3068"/>
              <a:ext cx="886" cy="164"/>
            </a:xfrm>
            <a:prstGeom prst="rect">
              <a:avLst/>
            </a:prstGeom>
            <a:noFill/>
            <a:ln w="9525">
              <a:noFill/>
              <a:miter lim="800000"/>
              <a:headEnd/>
              <a:tailEnd/>
            </a:ln>
          </p:spPr>
          <p:txBody>
            <a:bodyPr>
              <a:spAutoFit/>
            </a:bodyPr>
            <a:lstStyle/>
            <a:p>
              <a:pPr>
                <a:spcBef>
                  <a:spcPct val="50000"/>
                </a:spcBef>
              </a:pPr>
              <a:r>
                <a:rPr lang="en-US" altLang="zh-CN" sz="1200">
                  <a:ea typeface="宋体" pitchFamily="2" charset="-122"/>
                </a:rPr>
                <a:t>anode</a:t>
              </a:r>
            </a:p>
          </p:txBody>
        </p:sp>
        <p:sp>
          <p:nvSpPr>
            <p:cNvPr id="38" name="Text Box 20"/>
            <p:cNvSpPr txBox="1">
              <a:spLocks noChangeArrowheads="1"/>
            </p:cNvSpPr>
            <p:nvPr/>
          </p:nvSpPr>
          <p:spPr bwMode="auto">
            <a:xfrm>
              <a:off x="1378" y="3141"/>
              <a:ext cx="746" cy="165"/>
            </a:xfrm>
            <a:prstGeom prst="rect">
              <a:avLst/>
            </a:prstGeom>
            <a:noFill/>
            <a:ln w="9525">
              <a:noFill/>
              <a:miter lim="800000"/>
              <a:headEnd/>
              <a:tailEnd/>
            </a:ln>
          </p:spPr>
          <p:txBody>
            <a:bodyPr>
              <a:spAutoFit/>
            </a:bodyPr>
            <a:lstStyle/>
            <a:p>
              <a:pPr>
                <a:spcBef>
                  <a:spcPct val="50000"/>
                </a:spcBef>
              </a:pPr>
              <a:r>
                <a:rPr lang="en-US" altLang="zh-CN" sz="1200">
                  <a:ea typeface="宋体" pitchFamily="2" charset="-122"/>
                </a:rPr>
                <a:t>organics</a:t>
              </a:r>
            </a:p>
          </p:txBody>
        </p:sp>
        <p:sp>
          <p:nvSpPr>
            <p:cNvPr id="39" name="Text Box 21"/>
            <p:cNvSpPr txBox="1">
              <a:spLocks noChangeArrowheads="1"/>
            </p:cNvSpPr>
            <p:nvPr/>
          </p:nvSpPr>
          <p:spPr bwMode="auto">
            <a:xfrm>
              <a:off x="1372" y="3221"/>
              <a:ext cx="921" cy="164"/>
            </a:xfrm>
            <a:prstGeom prst="rect">
              <a:avLst/>
            </a:prstGeom>
            <a:noFill/>
            <a:ln w="9525">
              <a:noFill/>
              <a:miter lim="800000"/>
              <a:headEnd/>
              <a:tailEnd/>
            </a:ln>
          </p:spPr>
          <p:txBody>
            <a:bodyPr>
              <a:spAutoFit/>
            </a:bodyPr>
            <a:lstStyle/>
            <a:p>
              <a:pPr>
                <a:spcBef>
                  <a:spcPct val="50000"/>
                </a:spcBef>
              </a:pPr>
              <a:r>
                <a:rPr lang="en-US" altLang="zh-CN" sz="1200">
                  <a:ea typeface="宋体" pitchFamily="2" charset="-122"/>
                </a:rPr>
                <a:t>cathode</a:t>
              </a:r>
            </a:p>
          </p:txBody>
        </p:sp>
        <p:sp>
          <p:nvSpPr>
            <p:cNvPr id="40" name="Line 22"/>
            <p:cNvSpPr>
              <a:spLocks noChangeAspect="1" noChangeShapeType="1"/>
            </p:cNvSpPr>
            <p:nvPr/>
          </p:nvSpPr>
          <p:spPr bwMode="auto">
            <a:xfrm>
              <a:off x="1131" y="3395"/>
              <a:ext cx="40" cy="24"/>
            </a:xfrm>
            <a:prstGeom prst="line">
              <a:avLst/>
            </a:prstGeom>
            <a:noFill/>
            <a:ln w="12700">
              <a:solidFill>
                <a:srgbClr val="808080">
                  <a:alpha val="41960"/>
                </a:srgbClr>
              </a:solidFill>
              <a:prstDash val="dash"/>
              <a:round/>
              <a:headEnd/>
              <a:tailEnd/>
            </a:ln>
          </p:spPr>
          <p:txBody>
            <a:bodyPr/>
            <a:lstStyle/>
            <a:p>
              <a:endParaRPr lang="en-US"/>
            </a:p>
          </p:txBody>
        </p:sp>
        <p:sp>
          <p:nvSpPr>
            <p:cNvPr id="41" name="Line 23"/>
            <p:cNvSpPr>
              <a:spLocks noChangeAspect="1" noChangeShapeType="1"/>
            </p:cNvSpPr>
            <p:nvPr/>
          </p:nvSpPr>
          <p:spPr bwMode="auto">
            <a:xfrm>
              <a:off x="1092" y="3458"/>
              <a:ext cx="26" cy="20"/>
            </a:xfrm>
            <a:prstGeom prst="line">
              <a:avLst/>
            </a:prstGeom>
            <a:noFill/>
            <a:ln w="12700">
              <a:solidFill>
                <a:srgbClr val="808080">
                  <a:alpha val="38823"/>
                </a:srgbClr>
              </a:solidFill>
              <a:prstDash val="dash"/>
              <a:round/>
              <a:headEnd/>
              <a:tailEnd/>
            </a:ln>
          </p:spPr>
          <p:txBody>
            <a:bodyPr/>
            <a:lstStyle/>
            <a:p>
              <a:endParaRPr lang="en-US"/>
            </a:p>
          </p:txBody>
        </p:sp>
        <p:sp>
          <p:nvSpPr>
            <p:cNvPr id="42" name="Text Box 51"/>
            <p:cNvSpPr txBox="1">
              <a:spLocks noChangeArrowheads="1"/>
            </p:cNvSpPr>
            <p:nvPr/>
          </p:nvSpPr>
          <p:spPr bwMode="auto">
            <a:xfrm>
              <a:off x="-141" y="3674"/>
              <a:ext cx="1282" cy="329"/>
            </a:xfrm>
            <a:prstGeom prst="rect">
              <a:avLst/>
            </a:prstGeom>
            <a:noFill/>
            <a:ln w="9525">
              <a:noFill/>
              <a:miter lim="800000"/>
              <a:headEnd/>
              <a:tailEnd/>
            </a:ln>
          </p:spPr>
          <p:txBody>
            <a:bodyPr>
              <a:spAutoFit/>
            </a:bodyPr>
            <a:lstStyle/>
            <a:p>
              <a:pPr algn="ctr">
                <a:spcBef>
                  <a:spcPct val="50000"/>
                </a:spcBef>
              </a:pPr>
              <a:r>
                <a:rPr lang="en-US" altLang="zh-CN" sz="1200">
                  <a:ea typeface="宋体" pitchFamily="2" charset="-122"/>
                </a:rPr>
                <a:t>Hemispherical </a:t>
              </a:r>
            </a:p>
            <a:p>
              <a:pPr algn="ctr">
                <a:spcBef>
                  <a:spcPct val="50000"/>
                </a:spcBef>
              </a:pPr>
              <a:r>
                <a:rPr lang="en-US" altLang="zh-CN" sz="1200">
                  <a:ea typeface="宋体" pitchFamily="2" charset="-122"/>
                </a:rPr>
                <a:t>Focal Plane</a:t>
              </a:r>
            </a:p>
          </p:txBody>
        </p:sp>
        <p:sp>
          <p:nvSpPr>
            <p:cNvPr id="43" name="Line 52"/>
            <p:cNvSpPr>
              <a:spLocks noChangeShapeType="1"/>
            </p:cNvSpPr>
            <p:nvPr/>
          </p:nvSpPr>
          <p:spPr bwMode="auto">
            <a:xfrm flipH="1">
              <a:off x="641" y="3484"/>
              <a:ext cx="85" cy="226"/>
            </a:xfrm>
            <a:prstGeom prst="line">
              <a:avLst/>
            </a:prstGeom>
            <a:noFill/>
            <a:ln w="9525">
              <a:solidFill>
                <a:schemeClr val="bg2"/>
              </a:solidFill>
              <a:round/>
              <a:headEnd/>
              <a:tailEnd/>
            </a:ln>
          </p:spPr>
          <p:txBody>
            <a:bodyPr/>
            <a:lstStyle/>
            <a:p>
              <a:endParaRPr lang="en-US"/>
            </a:p>
          </p:txBody>
        </p:sp>
        <p:cxnSp>
          <p:nvCxnSpPr>
            <p:cNvPr id="44" name="Straight Connector 43"/>
            <p:cNvCxnSpPr/>
            <p:nvPr/>
          </p:nvCxnSpPr>
          <p:spPr bwMode="auto">
            <a:xfrm flipV="1">
              <a:off x="954" y="2883"/>
              <a:ext cx="142" cy="50"/>
            </a:xfrm>
            <a:prstGeom prst="line">
              <a:avLst/>
            </a:prstGeom>
            <a:solidFill>
              <a:schemeClr val="accent1"/>
            </a:solidFill>
            <a:ln w="9525" cap="flat" cmpd="sng" algn="ctr">
              <a:solidFill>
                <a:schemeClr val="bg2">
                  <a:lumMod val="75000"/>
                </a:schemeClr>
              </a:solidFill>
              <a:prstDash val="solid"/>
              <a:round/>
              <a:headEnd type="none" w="med" len="med"/>
              <a:tailEnd type="none" w="med" len="med"/>
            </a:ln>
            <a:effectLst/>
          </p:spPr>
        </p:cxnSp>
        <p:sp>
          <p:nvSpPr>
            <p:cNvPr id="45" name="TextBox 69"/>
            <p:cNvSpPr txBox="1">
              <a:spLocks noChangeArrowheads="1"/>
            </p:cNvSpPr>
            <p:nvPr/>
          </p:nvSpPr>
          <p:spPr bwMode="auto">
            <a:xfrm>
              <a:off x="694" y="2747"/>
              <a:ext cx="1552" cy="164"/>
            </a:xfrm>
            <a:prstGeom prst="rect">
              <a:avLst/>
            </a:prstGeom>
            <a:noFill/>
            <a:ln w="9525">
              <a:noFill/>
              <a:miter lim="800000"/>
              <a:headEnd/>
              <a:tailEnd/>
            </a:ln>
          </p:spPr>
          <p:txBody>
            <a:bodyPr>
              <a:spAutoFit/>
            </a:bodyPr>
            <a:lstStyle/>
            <a:p>
              <a:r>
                <a:rPr lang="en-US" sz="1200">
                  <a:ea typeface="宋体" pitchFamily="2" charset="-122"/>
                </a:rPr>
                <a:t>Readout circuit</a:t>
              </a:r>
            </a:p>
          </p:txBody>
        </p:sp>
        <p:sp>
          <p:nvSpPr>
            <p:cNvPr id="46" name="Line 11"/>
            <p:cNvSpPr>
              <a:spLocks noChangeShapeType="1"/>
            </p:cNvSpPr>
            <p:nvPr/>
          </p:nvSpPr>
          <p:spPr bwMode="auto">
            <a:xfrm flipH="1">
              <a:off x="1551" y="3509"/>
              <a:ext cx="56" cy="125"/>
            </a:xfrm>
            <a:prstGeom prst="line">
              <a:avLst/>
            </a:prstGeom>
            <a:noFill/>
            <a:ln w="9525">
              <a:solidFill>
                <a:schemeClr val="bg2"/>
              </a:solidFill>
              <a:round/>
              <a:headEnd/>
              <a:tailEnd/>
            </a:ln>
          </p:spPr>
          <p:txBody>
            <a:bodyPr/>
            <a:lstStyle/>
            <a:p>
              <a:endParaRPr lang="en-US"/>
            </a:p>
          </p:txBody>
        </p:sp>
        <p:sp>
          <p:nvSpPr>
            <p:cNvPr id="47" name="Text Box 12"/>
            <p:cNvSpPr txBox="1">
              <a:spLocks noChangeArrowheads="1"/>
            </p:cNvSpPr>
            <p:nvPr/>
          </p:nvSpPr>
          <p:spPr bwMode="auto">
            <a:xfrm>
              <a:off x="1336" y="3368"/>
              <a:ext cx="788" cy="165"/>
            </a:xfrm>
            <a:prstGeom prst="rect">
              <a:avLst/>
            </a:prstGeom>
            <a:noFill/>
            <a:ln w="9525">
              <a:noFill/>
              <a:miter lim="800000"/>
              <a:headEnd/>
              <a:tailEnd/>
            </a:ln>
          </p:spPr>
          <p:txBody>
            <a:bodyPr>
              <a:spAutoFit/>
            </a:bodyPr>
            <a:lstStyle/>
            <a:p>
              <a:pPr algn="ctr">
                <a:spcBef>
                  <a:spcPct val="50000"/>
                </a:spcBef>
              </a:pPr>
              <a:r>
                <a:rPr lang="en-US" altLang="zh-CN" sz="1200">
                  <a:ea typeface="宋体" pitchFamily="2" charset="-122"/>
                </a:rPr>
                <a:t>Object</a:t>
              </a:r>
            </a:p>
          </p:txBody>
        </p:sp>
      </p:grpSp>
      <p:pic>
        <p:nvPicPr>
          <p:cNvPr id="150532" name="Picture 4" descr="http://cdn1.electronicintifada.net/sites/electronicintifada.net/files/artman2/2/090217-johnson-uav.jpg"/>
          <p:cNvPicPr>
            <a:picLocks noChangeAspect="1" noChangeArrowheads="1"/>
          </p:cNvPicPr>
          <p:nvPr/>
        </p:nvPicPr>
        <p:blipFill>
          <a:blip r:embed="rId4" cstate="print"/>
          <a:srcRect/>
          <a:stretch>
            <a:fillRect/>
          </a:stretch>
        </p:blipFill>
        <p:spPr bwMode="auto">
          <a:xfrm>
            <a:off x="5051426" y="2558369"/>
            <a:ext cx="3625850" cy="2589894"/>
          </a:xfrm>
          <a:prstGeom prst="rect">
            <a:avLst/>
          </a:prstGeom>
          <a:noFill/>
        </p:spPr>
      </p:pic>
      <p:pic>
        <p:nvPicPr>
          <p:cNvPr id="48" name="Picture 6"/>
          <p:cNvPicPr>
            <a:picLocks noChangeAspect="1" noChangeArrowheads="1"/>
          </p:cNvPicPr>
          <p:nvPr/>
        </p:nvPicPr>
        <p:blipFill>
          <a:blip r:embed="rId5" cstate="print"/>
          <a:srcRect/>
          <a:stretch>
            <a:fillRect/>
          </a:stretch>
        </p:blipFill>
        <p:spPr bwMode="auto">
          <a:xfrm>
            <a:off x="260350" y="3619500"/>
            <a:ext cx="2535014" cy="1790700"/>
          </a:xfrm>
          <a:prstGeom prst="rect">
            <a:avLst/>
          </a:prstGeom>
          <a:noFill/>
          <a:ln w="9525">
            <a:noFill/>
            <a:miter lim="800000"/>
            <a:headEnd/>
            <a:tailEnd/>
          </a:ln>
          <a:effectLst/>
        </p:spPr>
      </p:pic>
      <p:graphicFrame>
        <p:nvGraphicFramePr>
          <p:cNvPr id="150533" name="Object 5"/>
          <p:cNvGraphicFramePr>
            <a:graphicFrameLocks noChangeAspect="1"/>
          </p:cNvGraphicFramePr>
          <p:nvPr/>
        </p:nvGraphicFramePr>
        <p:xfrm>
          <a:off x="1143000" y="5614015"/>
          <a:ext cx="2609850" cy="1024910"/>
        </p:xfrm>
        <a:graphic>
          <a:graphicData uri="http://schemas.openxmlformats.org/presentationml/2006/ole">
            <p:oleObj spid="_x0000_s150533" name="CS ChemDraw Drawing" r:id="rId6" imgW="2712960" imgH="1065600" progId="ChemDraw.Document.6.0">
              <p:embed/>
            </p:oleObj>
          </a:graphicData>
        </a:graphic>
      </p:graphicFrame>
      <p:grpSp>
        <p:nvGrpSpPr>
          <p:cNvPr id="50" name="Group 7"/>
          <p:cNvGrpSpPr>
            <a:grpSpLocks/>
          </p:cNvGrpSpPr>
          <p:nvPr/>
        </p:nvGrpSpPr>
        <p:grpSpPr bwMode="auto">
          <a:xfrm>
            <a:off x="3263900" y="3730643"/>
            <a:ext cx="1193800" cy="1462070"/>
            <a:chOff x="3264" y="2494"/>
            <a:chExt cx="1756" cy="1682"/>
          </a:xfrm>
        </p:grpSpPr>
        <p:sp>
          <p:nvSpPr>
            <p:cNvPr id="51" name="Rectangle 11"/>
            <p:cNvSpPr>
              <a:spLocks noChangeArrowheads="1"/>
            </p:cNvSpPr>
            <p:nvPr/>
          </p:nvSpPr>
          <p:spPr bwMode="auto">
            <a:xfrm>
              <a:off x="3264" y="2928"/>
              <a:ext cx="1756" cy="589"/>
            </a:xfrm>
            <a:prstGeom prst="rect">
              <a:avLst/>
            </a:prstGeom>
            <a:solidFill>
              <a:srgbClr val="A3F23A"/>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C60</a:t>
              </a:r>
            </a:p>
          </p:txBody>
        </p:sp>
        <p:sp>
          <p:nvSpPr>
            <p:cNvPr id="52" name="Rectangle 19"/>
            <p:cNvSpPr>
              <a:spLocks noChangeArrowheads="1"/>
            </p:cNvSpPr>
            <p:nvPr/>
          </p:nvSpPr>
          <p:spPr bwMode="auto">
            <a:xfrm>
              <a:off x="3264" y="3955"/>
              <a:ext cx="1756" cy="221"/>
            </a:xfrm>
            <a:prstGeom prst="rect">
              <a:avLst/>
            </a:prstGeom>
            <a:solidFill>
              <a:srgbClr val="CCECFF"/>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Glass</a:t>
              </a:r>
              <a:endParaRPr lang="en-US" baseline="-25000">
                <a:latin typeface="Calibri" pitchFamily="34" charset="0"/>
                <a:ea typeface="ＭＳ Ｐゴシック" pitchFamily="1" charset="-128"/>
              </a:endParaRPr>
            </a:p>
          </p:txBody>
        </p:sp>
        <p:sp>
          <p:nvSpPr>
            <p:cNvPr id="53" name="Rectangle 8"/>
            <p:cNvSpPr>
              <a:spLocks noChangeArrowheads="1"/>
            </p:cNvSpPr>
            <p:nvPr/>
          </p:nvSpPr>
          <p:spPr bwMode="auto">
            <a:xfrm>
              <a:off x="3264" y="3732"/>
              <a:ext cx="1756" cy="222"/>
            </a:xfrm>
            <a:prstGeom prst="rect">
              <a:avLst/>
            </a:prstGeom>
            <a:solidFill>
              <a:schemeClr val="bg1">
                <a:lumMod val="75000"/>
              </a:schemeClr>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ITO</a:t>
              </a:r>
            </a:p>
          </p:txBody>
        </p:sp>
        <p:sp>
          <p:nvSpPr>
            <p:cNvPr id="54" name="Rectangle 5"/>
            <p:cNvSpPr>
              <a:spLocks noChangeArrowheads="1"/>
            </p:cNvSpPr>
            <p:nvPr/>
          </p:nvSpPr>
          <p:spPr bwMode="auto">
            <a:xfrm>
              <a:off x="3264" y="3510"/>
              <a:ext cx="1756" cy="222"/>
            </a:xfrm>
            <a:prstGeom prst="rect">
              <a:avLst/>
            </a:prstGeom>
            <a:solidFill>
              <a:srgbClr val="FF0000"/>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Fused Dimer</a:t>
              </a:r>
            </a:p>
          </p:txBody>
        </p:sp>
        <p:sp>
          <p:nvSpPr>
            <p:cNvPr id="55" name="Rectangle 8"/>
            <p:cNvSpPr>
              <a:spLocks noChangeArrowheads="1"/>
            </p:cNvSpPr>
            <p:nvPr/>
          </p:nvSpPr>
          <p:spPr bwMode="auto">
            <a:xfrm>
              <a:off x="4463" y="2494"/>
              <a:ext cx="377" cy="222"/>
            </a:xfrm>
            <a:prstGeom prst="rect">
              <a:avLst/>
            </a:prstGeom>
            <a:solidFill>
              <a:schemeClr val="bg1">
                <a:lumMod val="65000"/>
              </a:schemeClr>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Ag</a:t>
              </a:r>
            </a:p>
          </p:txBody>
        </p:sp>
        <p:sp>
          <p:nvSpPr>
            <p:cNvPr id="56" name="Rectangle 8"/>
            <p:cNvSpPr>
              <a:spLocks noChangeArrowheads="1"/>
            </p:cNvSpPr>
            <p:nvPr/>
          </p:nvSpPr>
          <p:spPr bwMode="auto">
            <a:xfrm>
              <a:off x="3956" y="2494"/>
              <a:ext cx="375" cy="222"/>
            </a:xfrm>
            <a:prstGeom prst="rect">
              <a:avLst/>
            </a:prstGeom>
            <a:solidFill>
              <a:schemeClr val="bg1">
                <a:lumMod val="65000"/>
              </a:schemeClr>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Ag</a:t>
              </a:r>
            </a:p>
          </p:txBody>
        </p:sp>
        <p:sp>
          <p:nvSpPr>
            <p:cNvPr id="57" name="Rectangle 56"/>
            <p:cNvSpPr>
              <a:spLocks noChangeArrowheads="1"/>
            </p:cNvSpPr>
            <p:nvPr/>
          </p:nvSpPr>
          <p:spPr bwMode="auto">
            <a:xfrm>
              <a:off x="3471" y="2494"/>
              <a:ext cx="377" cy="222"/>
            </a:xfrm>
            <a:prstGeom prst="rect">
              <a:avLst/>
            </a:prstGeom>
            <a:solidFill>
              <a:schemeClr val="bg1">
                <a:lumMod val="65000"/>
              </a:schemeClr>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Ag</a:t>
              </a:r>
            </a:p>
          </p:txBody>
        </p:sp>
        <p:sp>
          <p:nvSpPr>
            <p:cNvPr id="58" name="Rectangle 13"/>
            <p:cNvSpPr>
              <a:spLocks noChangeArrowheads="1"/>
            </p:cNvSpPr>
            <p:nvPr/>
          </p:nvSpPr>
          <p:spPr bwMode="auto">
            <a:xfrm>
              <a:off x="3264" y="2713"/>
              <a:ext cx="1756" cy="222"/>
            </a:xfrm>
            <a:prstGeom prst="rect">
              <a:avLst/>
            </a:prstGeom>
            <a:solidFill>
              <a:srgbClr val="D1D1FF"/>
            </a:solidFill>
            <a:ln w="19050">
              <a:solidFill>
                <a:schemeClr val="tx1"/>
              </a:solidFill>
              <a:miter lim="800000"/>
              <a:headEnd/>
              <a:tailEnd/>
            </a:ln>
          </p:spPr>
          <p:txBody>
            <a:bodyPr wrap="none" anchor="ctr"/>
            <a:lstStyle/>
            <a:p>
              <a:pPr algn="ctr" defTabSz="457200"/>
              <a:r>
                <a:rPr lang="en-US">
                  <a:latin typeface="Calibri" pitchFamily="34" charset="0"/>
                  <a:ea typeface="ＭＳ Ｐゴシック" pitchFamily="1" charset="-128"/>
                </a:rPr>
                <a:t>BCP</a:t>
              </a:r>
            </a:p>
          </p:txBody>
        </p:sp>
      </p:grpSp>
      <p:sp>
        <p:nvSpPr>
          <p:cNvPr id="59" name="Rectangle 58"/>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Defense Advanced Research Projects Agency</a:t>
            </a:r>
            <a:endParaRPr lang="en-US" sz="3200" b="1" u="sng"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5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0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Ethics questions</a:t>
            </a:r>
            <a:endParaRPr lang="en-US" sz="3200" b="1" u="sng" dirty="0">
              <a:solidFill>
                <a:schemeClr val="tx2"/>
              </a:solidFill>
            </a:endParaRPr>
          </a:p>
        </p:txBody>
      </p:sp>
      <p:sp>
        <p:nvSpPr>
          <p:cNvPr id="5" name="Rectangle 4"/>
          <p:cNvSpPr/>
          <p:nvPr/>
        </p:nvSpPr>
        <p:spPr>
          <a:xfrm>
            <a:off x="154334" y="2004179"/>
            <a:ext cx="8785803" cy="584775"/>
          </a:xfrm>
          <a:prstGeom prst="rect">
            <a:avLst/>
          </a:prstGeom>
        </p:spPr>
        <p:txBody>
          <a:bodyPr wrap="none">
            <a:spAutoFit/>
          </a:bodyPr>
          <a:lstStyle/>
          <a:p>
            <a:pPr algn="ctr"/>
            <a:r>
              <a:rPr lang="en-US" sz="3200" dirty="0" smtClean="0"/>
              <a:t>Would you have worked on the Manhattan Project?</a:t>
            </a:r>
            <a:endParaRPr lang="en-US" sz="3200" dirty="0"/>
          </a:p>
        </p:txBody>
      </p:sp>
      <p:sp>
        <p:nvSpPr>
          <p:cNvPr id="6" name="Rectangle 5"/>
          <p:cNvSpPr/>
          <p:nvPr/>
        </p:nvSpPr>
        <p:spPr>
          <a:xfrm>
            <a:off x="721995" y="3055739"/>
            <a:ext cx="7650492" cy="584775"/>
          </a:xfrm>
          <a:prstGeom prst="rect">
            <a:avLst/>
          </a:prstGeom>
        </p:spPr>
        <p:txBody>
          <a:bodyPr wrap="none">
            <a:spAutoFit/>
          </a:bodyPr>
          <a:lstStyle/>
          <a:p>
            <a:pPr algn="ctr"/>
            <a:r>
              <a:rPr lang="en-US" sz="3200" dirty="0" smtClean="0"/>
              <a:t>Will you work for the DOD, DARPA, AFOSR…?</a:t>
            </a:r>
            <a:endParaRPr lang="en-US" sz="32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840165" y="1001412"/>
            <a:ext cx="5419220" cy="2033887"/>
            <a:chOff x="393311" y="1651942"/>
            <a:chExt cx="3864364" cy="1450334"/>
          </a:xfrm>
        </p:grpSpPr>
        <p:sp>
          <p:nvSpPr>
            <p:cNvPr id="10" name="Cube 9"/>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3311" y="1654272"/>
              <a:ext cx="1027472" cy="285312"/>
            </a:xfrm>
            <a:prstGeom prst="rect">
              <a:avLst/>
            </a:prstGeom>
            <a:noFill/>
          </p:spPr>
          <p:txBody>
            <a:bodyPr wrap="square" rtlCol="0">
              <a:spAutoFit/>
            </a:bodyPr>
            <a:lstStyle/>
            <a:p>
              <a:pPr algn="ctr"/>
              <a:r>
                <a:rPr lang="en-US" sz="2000" dirty="0" smtClean="0"/>
                <a:t>IR Source</a:t>
              </a:r>
              <a:endParaRPr lang="en-US" sz="2000" dirty="0"/>
            </a:p>
          </p:txBody>
        </p:sp>
        <p:sp>
          <p:nvSpPr>
            <p:cNvPr id="5" name="Oval 4"/>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7" name="Cube 6"/>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9" name="TextBox 8"/>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2"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
        <p:nvSpPr>
          <p:cNvPr id="71" name="TextBox 70"/>
          <p:cNvSpPr txBox="1"/>
          <p:nvPr/>
        </p:nvSpPr>
        <p:spPr>
          <a:xfrm>
            <a:off x="5939339" y="1831034"/>
            <a:ext cx="388436" cy="646331"/>
          </a:xfrm>
          <a:prstGeom prst="rect">
            <a:avLst/>
          </a:prstGeom>
          <a:noFill/>
        </p:spPr>
        <p:txBody>
          <a:bodyPr wrap="square" rtlCol="0">
            <a:spAutoFit/>
          </a:bodyPr>
          <a:lstStyle/>
          <a:p>
            <a:r>
              <a:rPr lang="en-US" sz="3600" dirty="0" smtClean="0"/>
              <a:t>?</a:t>
            </a:r>
            <a:endParaRPr lang="en-US" sz="3600" dirty="0"/>
          </a:p>
        </p:txBody>
      </p:sp>
      <p:sp>
        <p:nvSpPr>
          <p:cNvPr id="75" name="Freeform 74"/>
          <p:cNvSpPr/>
          <p:nvPr/>
        </p:nvSpPr>
        <p:spPr>
          <a:xfrm>
            <a:off x="6553200" y="2282826"/>
            <a:ext cx="1701800" cy="1441450"/>
          </a:xfrm>
          <a:custGeom>
            <a:avLst/>
            <a:gdLst>
              <a:gd name="connsiteX0" fmla="*/ 0 w 1701800"/>
              <a:gd name="connsiteY0" fmla="*/ 22225 h 1527175"/>
              <a:gd name="connsiteX1" fmla="*/ 314325 w 1701800"/>
              <a:gd name="connsiteY1" fmla="*/ 69850 h 1527175"/>
              <a:gd name="connsiteX2" fmla="*/ 752475 w 1701800"/>
              <a:gd name="connsiteY2" fmla="*/ 441325 h 1527175"/>
              <a:gd name="connsiteX3" fmla="*/ 1390650 w 1701800"/>
              <a:gd name="connsiteY3" fmla="*/ 336550 h 1527175"/>
              <a:gd name="connsiteX4" fmla="*/ 1685925 w 1701800"/>
              <a:gd name="connsiteY4" fmla="*/ 927100 h 1527175"/>
              <a:gd name="connsiteX5" fmla="*/ 1485900 w 1701800"/>
              <a:gd name="connsiteY5" fmla="*/ 1527175 h 1527175"/>
              <a:gd name="connsiteX6" fmla="*/ 1485900 w 1701800"/>
              <a:gd name="connsiteY6" fmla="*/ 1527175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800" h="1527175">
                <a:moveTo>
                  <a:pt x="0" y="22225"/>
                </a:moveTo>
                <a:cubicBezTo>
                  <a:pt x="94456" y="11112"/>
                  <a:pt x="188913" y="0"/>
                  <a:pt x="314325" y="69850"/>
                </a:cubicBezTo>
                <a:cubicBezTo>
                  <a:pt x="439738" y="139700"/>
                  <a:pt x="573087" y="396875"/>
                  <a:pt x="752475" y="441325"/>
                </a:cubicBezTo>
                <a:cubicBezTo>
                  <a:pt x="931863" y="485775"/>
                  <a:pt x="1235075" y="255587"/>
                  <a:pt x="1390650" y="336550"/>
                </a:cubicBezTo>
                <a:cubicBezTo>
                  <a:pt x="1546225" y="417513"/>
                  <a:pt x="1670050" y="728662"/>
                  <a:pt x="1685925" y="927100"/>
                </a:cubicBezTo>
                <a:cubicBezTo>
                  <a:pt x="1701800" y="1125538"/>
                  <a:pt x="1485900" y="1527175"/>
                  <a:pt x="1485900" y="1527175"/>
                </a:cubicBezTo>
                <a:lnTo>
                  <a:pt x="1485900" y="1527175"/>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8"/>
          <p:cNvGrpSpPr/>
          <p:nvPr/>
        </p:nvGrpSpPr>
        <p:grpSpPr>
          <a:xfrm>
            <a:off x="5468977" y="2955024"/>
            <a:ext cx="3711757" cy="2313663"/>
            <a:chOff x="4060825" y="3027594"/>
            <a:chExt cx="4902200" cy="3055706"/>
          </a:xfrm>
        </p:grpSpPr>
        <p:pic>
          <p:nvPicPr>
            <p:cNvPr id="109574" name="Picture 6" descr="https://www2.fin.ucar.edu/sites/default/files/u105/desktop-computer.jpg"/>
            <p:cNvPicPr>
              <a:picLocks noChangeAspect="1" noChangeArrowheads="1"/>
            </p:cNvPicPr>
            <p:nvPr/>
          </p:nvPicPr>
          <p:blipFill>
            <a:blip r:embed="rId2" cstate="print"/>
            <a:srcRect/>
            <a:stretch>
              <a:fillRect/>
            </a:stretch>
          </p:blipFill>
          <p:spPr bwMode="auto">
            <a:xfrm>
              <a:off x="4060825" y="3027594"/>
              <a:ext cx="4902200" cy="3055706"/>
            </a:xfrm>
            <a:prstGeom prst="rect">
              <a:avLst/>
            </a:prstGeom>
            <a:noFill/>
          </p:spPr>
        </p:pic>
        <p:pic>
          <p:nvPicPr>
            <p:cNvPr id="21" name="Picture 2"/>
            <p:cNvPicPr>
              <a:picLocks noChangeAspect="1" noChangeArrowheads="1"/>
            </p:cNvPicPr>
            <p:nvPr/>
          </p:nvPicPr>
          <p:blipFill>
            <a:blip r:embed="rId3" cstate="print"/>
            <a:srcRect/>
            <a:stretch>
              <a:fillRect/>
            </a:stretch>
          </p:blipFill>
          <p:spPr bwMode="auto">
            <a:xfrm>
              <a:off x="5311496" y="3387903"/>
              <a:ext cx="1769657" cy="1268820"/>
            </a:xfrm>
            <a:prstGeom prst="rect">
              <a:avLst/>
            </a:prstGeom>
            <a:noFill/>
            <a:ln w="9525">
              <a:noFill/>
              <a:miter lim="800000"/>
              <a:headEnd/>
              <a:tailEnd/>
            </a:ln>
          </p:spPr>
        </p:pic>
      </p:grpSp>
      <p:sp>
        <p:nvSpPr>
          <p:cNvPr id="20" name="Content Placeholder 2"/>
          <p:cNvSpPr txBox="1">
            <a:spLocks/>
          </p:cNvSpPr>
          <p:nvPr/>
        </p:nvSpPr>
        <p:spPr>
          <a:xfrm>
            <a:off x="290301" y="3052996"/>
            <a:ext cx="6502400" cy="36598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500"/>
              </a:spcAft>
              <a:buClrTx/>
              <a:buSzTx/>
              <a:tabLst/>
              <a:defRPr/>
            </a:pPr>
            <a:r>
              <a:rPr kumimoji="0" lang="en-US" sz="2400" b="0" i="0" u="sng" strike="noStrike" kern="1200" cap="none" spc="0" normalizeH="0" baseline="0" noProof="0" dirty="0" smtClean="0">
                <a:ln>
                  <a:noFill/>
                </a:ln>
                <a:solidFill>
                  <a:schemeClr val="tx1"/>
                </a:solidFill>
                <a:effectLst/>
                <a:uLnTx/>
                <a:uFillTx/>
                <a:latin typeface="+mn-lt"/>
                <a:ea typeface="+mn-ea"/>
                <a:cs typeface="+mn-cs"/>
              </a:rPr>
              <a:t>Infrared Spectroscopic Techniques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Direct Transmission</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Reflection Absorption (RAIRS or IRRAS)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Polarization-Modulated RAIRS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Diffuse Reflectance</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Photoacoustic</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Attenuated Total Reflectance</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pic>
        <p:nvPicPr>
          <p:cNvPr id="22" name="Picture 7" descr="http://leeequities.com/wp-content/uploads/2012/08/green-check-mark.png"/>
          <p:cNvPicPr>
            <a:picLocks noChangeAspect="1" noChangeArrowheads="1"/>
          </p:cNvPicPr>
          <p:nvPr/>
        </p:nvPicPr>
        <p:blipFill>
          <a:blip r:embed="rId4" cstate="print"/>
          <a:srcRect/>
          <a:stretch>
            <a:fillRect/>
          </a:stretch>
        </p:blipFill>
        <p:spPr bwMode="auto">
          <a:xfrm>
            <a:off x="3073400" y="3514359"/>
            <a:ext cx="449179" cy="512761"/>
          </a:xfrm>
          <a:prstGeom prst="rect">
            <a:avLst/>
          </a:prstGeom>
          <a:noFill/>
        </p:spPr>
      </p:pic>
      <p:pic>
        <p:nvPicPr>
          <p:cNvPr id="23" name="Picture 7" descr="http://leeequities.com/wp-content/uploads/2012/08/green-check-mark.png"/>
          <p:cNvPicPr>
            <a:picLocks noChangeAspect="1" noChangeArrowheads="1"/>
          </p:cNvPicPr>
          <p:nvPr/>
        </p:nvPicPr>
        <p:blipFill>
          <a:blip r:embed="rId4" cstate="print"/>
          <a:srcRect/>
          <a:stretch>
            <a:fillRect/>
          </a:stretch>
        </p:blipFill>
        <p:spPr bwMode="auto">
          <a:xfrm>
            <a:off x="5273675" y="4028709"/>
            <a:ext cx="449179" cy="512761"/>
          </a:xfrm>
          <a:prstGeom prst="rect">
            <a:avLst/>
          </a:prstGeom>
          <a:noFill/>
        </p:spPr>
      </p:pic>
      <p:pic>
        <p:nvPicPr>
          <p:cNvPr id="25" name="Picture 7" descr="http://leeequities.com/wp-content/uploads/2012/08/green-check-mark.png"/>
          <p:cNvPicPr>
            <a:picLocks noChangeAspect="1" noChangeArrowheads="1"/>
          </p:cNvPicPr>
          <p:nvPr/>
        </p:nvPicPr>
        <p:blipFill>
          <a:blip r:embed="rId4" cstate="print"/>
          <a:srcRect/>
          <a:stretch>
            <a:fillRect/>
          </a:stretch>
        </p:blipFill>
        <p:spPr bwMode="auto">
          <a:xfrm>
            <a:off x="4337885" y="4424363"/>
            <a:ext cx="449179" cy="512761"/>
          </a:xfrm>
          <a:prstGeom prst="rect">
            <a:avLst/>
          </a:prstGeom>
          <a:noFill/>
        </p:spPr>
      </p:pic>
      <p:pic>
        <p:nvPicPr>
          <p:cNvPr id="26" name="Picture 7" descr="http://leeequities.com/wp-content/uploads/2012/08/green-check-mark.png"/>
          <p:cNvPicPr>
            <a:picLocks noChangeAspect="1" noChangeArrowheads="1"/>
          </p:cNvPicPr>
          <p:nvPr/>
        </p:nvPicPr>
        <p:blipFill>
          <a:blip r:embed="rId4" cstate="print"/>
          <a:srcRect/>
          <a:stretch>
            <a:fillRect/>
          </a:stretch>
        </p:blipFill>
        <p:spPr bwMode="auto">
          <a:xfrm>
            <a:off x="3109160" y="4872038"/>
            <a:ext cx="449179" cy="51276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Polarization Modulation-RAIRS</a:t>
            </a:r>
            <a:endParaRPr lang="en-US" sz="3200" b="1" u="sng" dirty="0">
              <a:solidFill>
                <a:schemeClr val="tx2"/>
              </a:solidFill>
            </a:endParaRPr>
          </a:p>
        </p:txBody>
      </p:sp>
      <p:grpSp>
        <p:nvGrpSpPr>
          <p:cNvPr id="16" name="Group 15"/>
          <p:cNvGrpSpPr/>
          <p:nvPr/>
        </p:nvGrpSpPr>
        <p:grpSpPr>
          <a:xfrm>
            <a:off x="2085973" y="811901"/>
            <a:ext cx="4953001" cy="2626125"/>
            <a:chOff x="12285" y="1554849"/>
            <a:chExt cx="8436266" cy="4371408"/>
          </a:xfrm>
        </p:grpSpPr>
        <p:grpSp>
          <p:nvGrpSpPr>
            <p:cNvPr id="3" name="Group 25"/>
            <p:cNvGrpSpPr/>
            <p:nvPr/>
          </p:nvGrpSpPr>
          <p:grpSpPr>
            <a:xfrm>
              <a:off x="2345821" y="3243512"/>
              <a:ext cx="4452357" cy="882791"/>
              <a:chOff x="5291182" y="5694680"/>
              <a:chExt cx="3479800" cy="635000"/>
            </a:xfrm>
          </p:grpSpPr>
          <p:sp>
            <p:nvSpPr>
              <p:cNvPr id="19" name="Cube 18"/>
              <p:cNvSpPr/>
              <p:nvPr/>
            </p:nvSpPr>
            <p:spPr>
              <a:xfrm>
                <a:off x="5291182" y="5694680"/>
                <a:ext cx="3479800" cy="635000"/>
              </a:xfrm>
              <a:prstGeom prst="cube">
                <a:avLst>
                  <a:gd name="adj" fmla="val 41074"/>
                </a:avLst>
              </a:prstGeom>
              <a:solidFill>
                <a:schemeClr val="bg1">
                  <a:lumMod val="65000"/>
                </a:schemeClr>
              </a:solidFill>
              <a:ln w="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p:cNvSpPr/>
              <p:nvPr/>
            </p:nvSpPr>
            <p:spPr>
              <a:xfrm>
                <a:off x="6221990" y="6011762"/>
                <a:ext cx="2053269" cy="313239"/>
              </a:xfrm>
              <a:prstGeom prst="rect">
                <a:avLst/>
              </a:prstGeom>
            </p:spPr>
            <p:txBody>
              <a:bodyPr wrap="square">
                <a:spAutoFit/>
              </a:bodyPr>
              <a:lstStyle/>
              <a:p>
                <a:r>
                  <a:rPr lang="en-US" sz="1100" dirty="0" smtClean="0"/>
                  <a:t>Reflective surface</a:t>
                </a:r>
                <a:endParaRPr lang="en-US" sz="1100" dirty="0"/>
              </a:p>
            </p:txBody>
          </p:sp>
        </p:grpSp>
        <p:sp>
          <p:nvSpPr>
            <p:cNvPr id="22" name="Rectangle 21"/>
            <p:cNvSpPr/>
            <p:nvPr/>
          </p:nvSpPr>
          <p:spPr>
            <a:xfrm>
              <a:off x="12285" y="4235600"/>
              <a:ext cx="8436266" cy="1690657"/>
            </a:xfrm>
            <a:prstGeom prst="rect">
              <a:avLst/>
            </a:prstGeom>
          </p:spPr>
          <p:txBody>
            <a:bodyPr wrap="square">
              <a:spAutoFit/>
            </a:bodyPr>
            <a:lstStyle/>
            <a:p>
              <a:pPr marL="914400" lvl="1" indent="-514350">
                <a:buNone/>
              </a:pPr>
              <a:r>
                <a:rPr lang="en-US" sz="1600" dirty="0" smtClean="0"/>
                <a:t>S-polarized (180° shift) is destructive</a:t>
              </a:r>
            </a:p>
            <a:p>
              <a:pPr marL="914400" lvl="1" indent="-514350">
                <a:buNone/>
              </a:pPr>
              <a:r>
                <a:rPr lang="en-US" sz="1400" dirty="0"/>
                <a:t>	</a:t>
              </a:r>
              <a:r>
                <a:rPr lang="en-US" sz="1400" dirty="0" smtClean="0"/>
                <a:t>-does not contain information about the interface</a:t>
              </a:r>
              <a:endParaRPr lang="en-US" sz="1400" dirty="0"/>
            </a:p>
            <a:p>
              <a:pPr marL="914400" lvl="1" indent="-514350"/>
              <a:r>
                <a:rPr lang="en-US" sz="1600" dirty="0" smtClean="0"/>
                <a:t>P-polarized (90° shift</a:t>
              </a:r>
              <a:r>
                <a:rPr lang="en-US" sz="1600" dirty="0"/>
                <a:t>) is </a:t>
              </a:r>
              <a:r>
                <a:rPr lang="en-US" sz="1600" dirty="0" smtClean="0"/>
                <a:t>non-destructive</a:t>
              </a:r>
            </a:p>
            <a:p>
              <a:pPr marL="914400" lvl="1" indent="-514350"/>
              <a:r>
                <a:rPr lang="en-US" sz="1400" dirty="0">
                  <a:solidFill>
                    <a:prstClr val="black"/>
                  </a:solidFill>
                </a:rPr>
                <a:t>	-does </a:t>
              </a:r>
              <a:r>
                <a:rPr lang="en-US" sz="1400" dirty="0" smtClean="0">
                  <a:solidFill>
                    <a:prstClr val="black"/>
                  </a:solidFill>
                </a:rPr>
                <a:t>contain </a:t>
              </a:r>
              <a:r>
                <a:rPr lang="en-US" sz="1400" dirty="0"/>
                <a:t>information </a:t>
              </a:r>
              <a:r>
                <a:rPr lang="en-US" sz="1400" dirty="0" smtClean="0">
                  <a:solidFill>
                    <a:prstClr val="black"/>
                  </a:solidFill>
                </a:rPr>
                <a:t>about </a:t>
              </a:r>
              <a:r>
                <a:rPr lang="en-US" sz="1400" dirty="0">
                  <a:solidFill>
                    <a:prstClr val="black"/>
                  </a:solidFill>
                </a:rPr>
                <a:t>the </a:t>
              </a:r>
              <a:r>
                <a:rPr lang="en-US" sz="1400" dirty="0" smtClean="0">
                  <a:solidFill>
                    <a:prstClr val="black"/>
                  </a:solidFill>
                </a:rPr>
                <a:t>interface</a:t>
              </a:r>
              <a:endParaRPr lang="en-US" sz="1600"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xmlns="" val="339811809"/>
                </p:ext>
              </p:extLst>
            </p:nvPr>
          </p:nvGraphicFramePr>
          <p:xfrm>
            <a:off x="3016250" y="2469696"/>
            <a:ext cx="3111500" cy="1042988"/>
          </p:xfrm>
          <a:graphic>
            <a:graphicData uri="http://schemas.openxmlformats.org/presentationml/2006/ole">
              <p:oleObj spid="_x0000_s120834" name="CS ChemDraw Drawing" r:id="rId3" imgW="1988449" imgH="612090" progId="ChemDraw.Document.6.0">
                <p:embed/>
              </p:oleObj>
            </a:graphicData>
          </a:graphic>
        </p:graphicFrame>
        <p:grpSp>
          <p:nvGrpSpPr>
            <p:cNvPr id="5" name="Group 23"/>
            <p:cNvGrpSpPr/>
            <p:nvPr/>
          </p:nvGrpSpPr>
          <p:grpSpPr>
            <a:xfrm>
              <a:off x="1142092" y="1554849"/>
              <a:ext cx="1888621" cy="1401483"/>
              <a:chOff x="1142092" y="1554849"/>
              <a:chExt cx="1888621" cy="1401483"/>
            </a:xfrm>
          </p:grpSpPr>
          <p:graphicFrame>
            <p:nvGraphicFramePr>
              <p:cNvPr id="25" name="Object 24"/>
              <p:cNvGraphicFramePr>
                <a:graphicFrameLocks noChangeAspect="1"/>
              </p:cNvGraphicFramePr>
              <p:nvPr>
                <p:extLst>
                  <p:ext uri="{D42A27DB-BD31-4B8C-83A1-F6EECF244321}">
                    <p14:modId xmlns:p14="http://schemas.microsoft.com/office/powerpoint/2010/main" xmlns="" val="3215481700"/>
                  </p:ext>
                </p:extLst>
              </p:nvPr>
            </p:nvGraphicFramePr>
            <p:xfrm>
              <a:off x="1142092" y="1698914"/>
              <a:ext cx="1888621" cy="1257418"/>
            </p:xfrm>
            <a:graphic>
              <a:graphicData uri="http://schemas.openxmlformats.org/presentationml/2006/ole">
                <p:oleObj spid="_x0000_s120835" name="CS ChemDraw Drawing" r:id="rId4" imgW="1603440" imgH="1068120" progId="ChemDraw.Document.6.0">
                  <p:embed/>
                </p:oleObj>
              </a:graphicData>
            </a:graphic>
          </p:graphicFrame>
          <p:sp>
            <p:nvSpPr>
              <p:cNvPr id="26" name="TextBox 25"/>
              <p:cNvSpPr txBox="1"/>
              <p:nvPr/>
            </p:nvSpPr>
            <p:spPr>
              <a:xfrm>
                <a:off x="1993444" y="2464925"/>
                <a:ext cx="580573" cy="461088"/>
              </a:xfrm>
              <a:prstGeom prst="rect">
                <a:avLst/>
              </a:prstGeom>
              <a:noFill/>
            </p:spPr>
            <p:txBody>
              <a:bodyPr wrap="square" rtlCol="0">
                <a:spAutoFit/>
              </a:bodyPr>
              <a:lstStyle/>
              <a:p>
                <a:r>
                  <a:rPr lang="en-US" sz="1200" dirty="0" smtClean="0"/>
                  <a:t>s</a:t>
                </a:r>
                <a:endParaRPr lang="en-US" sz="1200" baseline="-25000" dirty="0"/>
              </a:p>
            </p:txBody>
          </p:sp>
          <p:sp>
            <p:nvSpPr>
              <p:cNvPr id="28" name="TextBox 27"/>
              <p:cNvSpPr txBox="1"/>
              <p:nvPr/>
            </p:nvSpPr>
            <p:spPr>
              <a:xfrm>
                <a:off x="1826984" y="1554849"/>
                <a:ext cx="580573" cy="461088"/>
              </a:xfrm>
              <a:prstGeom prst="rect">
                <a:avLst/>
              </a:prstGeom>
              <a:noFill/>
            </p:spPr>
            <p:txBody>
              <a:bodyPr wrap="square" rtlCol="0">
                <a:spAutoFit/>
              </a:bodyPr>
              <a:lstStyle/>
              <a:p>
                <a:r>
                  <a:rPr lang="en-US" sz="1200" dirty="0" smtClean="0"/>
                  <a:t>p</a:t>
                </a:r>
                <a:endParaRPr lang="en-US" sz="1200" baseline="-25000" dirty="0"/>
              </a:p>
            </p:txBody>
          </p:sp>
        </p:grpSp>
        <p:grpSp>
          <p:nvGrpSpPr>
            <p:cNvPr id="6" name="Group 28"/>
            <p:cNvGrpSpPr/>
            <p:nvPr/>
          </p:nvGrpSpPr>
          <p:grpSpPr>
            <a:xfrm>
              <a:off x="6203998" y="1771167"/>
              <a:ext cx="1869571" cy="1259299"/>
              <a:chOff x="6452531" y="1392740"/>
              <a:chExt cx="1869571" cy="1259299"/>
            </a:xfrm>
          </p:grpSpPr>
          <p:sp>
            <p:nvSpPr>
              <p:cNvPr id="30" name="TextBox 29"/>
              <p:cNvSpPr txBox="1"/>
              <p:nvPr/>
            </p:nvSpPr>
            <p:spPr>
              <a:xfrm>
                <a:off x="7068455" y="1392740"/>
                <a:ext cx="580571" cy="461088"/>
              </a:xfrm>
              <a:prstGeom prst="rect">
                <a:avLst/>
              </a:prstGeom>
              <a:noFill/>
            </p:spPr>
            <p:txBody>
              <a:bodyPr wrap="square" rtlCol="0">
                <a:spAutoFit/>
              </a:bodyPr>
              <a:lstStyle/>
              <a:p>
                <a:r>
                  <a:rPr lang="en-US" sz="1200" dirty="0" smtClean="0"/>
                  <a:t>p</a:t>
                </a:r>
                <a:endParaRPr lang="en-US" sz="1200" baseline="-25000" dirty="0"/>
              </a:p>
            </p:txBody>
          </p:sp>
          <p:graphicFrame>
            <p:nvGraphicFramePr>
              <p:cNvPr id="31" name="Object 30"/>
              <p:cNvGraphicFramePr>
                <a:graphicFrameLocks noChangeAspect="1"/>
              </p:cNvGraphicFramePr>
              <p:nvPr>
                <p:extLst>
                  <p:ext uri="{D42A27DB-BD31-4B8C-83A1-F6EECF244321}">
                    <p14:modId xmlns:p14="http://schemas.microsoft.com/office/powerpoint/2010/main" xmlns="" val="2630076600"/>
                  </p:ext>
                </p:extLst>
              </p:nvPr>
            </p:nvGraphicFramePr>
            <p:xfrm>
              <a:off x="6452531" y="1579645"/>
              <a:ext cx="1869571" cy="1072394"/>
            </p:xfrm>
            <a:graphic>
              <a:graphicData uri="http://schemas.openxmlformats.org/presentationml/2006/ole">
                <p:oleObj spid="_x0000_s120836" name="CS ChemDraw Drawing" r:id="rId5" imgW="1667520" imgH="956880" progId="ChemDraw.Document.6.0">
                  <p:embed/>
                </p:oleObj>
              </a:graphicData>
            </a:graphic>
          </p:graphicFrame>
          <p:sp>
            <p:nvSpPr>
              <p:cNvPr id="32" name="TextBox 31"/>
              <p:cNvSpPr txBox="1"/>
              <p:nvPr/>
            </p:nvSpPr>
            <p:spPr>
              <a:xfrm>
                <a:off x="7463970" y="2008097"/>
                <a:ext cx="580571" cy="461088"/>
              </a:xfrm>
              <a:prstGeom prst="rect">
                <a:avLst/>
              </a:prstGeom>
              <a:noFill/>
            </p:spPr>
            <p:txBody>
              <a:bodyPr wrap="square" rtlCol="0">
                <a:spAutoFit/>
              </a:bodyPr>
              <a:lstStyle/>
              <a:p>
                <a:r>
                  <a:rPr lang="en-US" sz="1200" dirty="0"/>
                  <a:t>s</a:t>
                </a:r>
                <a:endParaRPr lang="en-US" sz="1200" baseline="-25000" dirty="0"/>
              </a:p>
            </p:txBody>
          </p:sp>
        </p:grpSp>
      </p:grpSp>
      <p:sp>
        <p:nvSpPr>
          <p:cNvPr id="27" name="Rectangle 26"/>
          <p:cNvSpPr/>
          <p:nvPr/>
        </p:nvSpPr>
        <p:spPr>
          <a:xfrm>
            <a:off x="4124724" y="3645456"/>
            <a:ext cx="974947" cy="369332"/>
          </a:xfrm>
          <a:prstGeom prst="rect">
            <a:avLst/>
          </a:prstGeom>
        </p:spPr>
        <p:txBody>
          <a:bodyPr wrap="none">
            <a:spAutoFit/>
          </a:bodyPr>
          <a:lstStyle/>
          <a:p>
            <a:pPr>
              <a:spcAft>
                <a:spcPts val="1000"/>
              </a:spcAft>
            </a:pPr>
            <a:r>
              <a:rPr lang="en-US" b="1" u="sng" dirty="0" smtClean="0"/>
              <a:t>90° shift</a:t>
            </a:r>
          </a:p>
        </p:txBody>
      </p:sp>
      <p:sp>
        <p:nvSpPr>
          <p:cNvPr id="29" name="Rectangle 28"/>
          <p:cNvSpPr/>
          <p:nvPr/>
        </p:nvSpPr>
        <p:spPr>
          <a:xfrm>
            <a:off x="1527409" y="3644384"/>
            <a:ext cx="857927" cy="369332"/>
          </a:xfrm>
          <a:prstGeom prst="rect">
            <a:avLst/>
          </a:prstGeom>
        </p:spPr>
        <p:txBody>
          <a:bodyPr wrap="none">
            <a:spAutoFit/>
          </a:bodyPr>
          <a:lstStyle/>
          <a:p>
            <a:pPr>
              <a:spcAft>
                <a:spcPts val="1000"/>
              </a:spcAft>
            </a:pPr>
            <a:r>
              <a:rPr lang="en-US" b="1" u="sng" dirty="0" smtClean="0"/>
              <a:t>0° shift</a:t>
            </a:r>
          </a:p>
        </p:txBody>
      </p:sp>
      <p:grpSp>
        <p:nvGrpSpPr>
          <p:cNvPr id="38" name="Group 37"/>
          <p:cNvGrpSpPr/>
          <p:nvPr/>
        </p:nvGrpSpPr>
        <p:grpSpPr>
          <a:xfrm>
            <a:off x="3609975" y="4557713"/>
            <a:ext cx="2171701" cy="2424112"/>
            <a:chOff x="3609975" y="4157663"/>
            <a:chExt cx="2171701" cy="2281237"/>
          </a:xfrm>
        </p:grpSpPr>
        <p:pic>
          <p:nvPicPr>
            <p:cNvPr id="120839" name="Picture 7"/>
            <p:cNvPicPr>
              <a:picLocks noChangeAspect="1" noChangeArrowheads="1"/>
            </p:cNvPicPr>
            <p:nvPr/>
          </p:nvPicPr>
          <p:blipFill>
            <a:blip r:embed="rId6" cstate="print"/>
            <a:srcRect/>
            <a:stretch>
              <a:fillRect/>
            </a:stretch>
          </p:blipFill>
          <p:spPr bwMode="auto">
            <a:xfrm>
              <a:off x="3610178" y="4157663"/>
              <a:ext cx="2171498" cy="2281237"/>
            </a:xfrm>
            <a:prstGeom prst="rect">
              <a:avLst/>
            </a:prstGeom>
            <a:noFill/>
            <a:ln w="9525">
              <a:noFill/>
              <a:miter lim="800000"/>
              <a:headEnd/>
              <a:tailEnd/>
            </a:ln>
          </p:spPr>
        </p:pic>
        <p:cxnSp>
          <p:nvCxnSpPr>
            <p:cNvPr id="24" name="Straight Connector 23"/>
            <p:cNvCxnSpPr/>
            <p:nvPr/>
          </p:nvCxnSpPr>
          <p:spPr>
            <a:xfrm>
              <a:off x="3619500" y="4448175"/>
              <a:ext cx="21431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09975" y="4991100"/>
              <a:ext cx="21526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8"/>
          <p:cNvPicPr>
            <a:picLocks noChangeAspect="1" noChangeArrowheads="1"/>
          </p:cNvPicPr>
          <p:nvPr/>
        </p:nvPicPr>
        <p:blipFill>
          <a:blip r:embed="rId7" cstate="print"/>
          <a:srcRect/>
          <a:stretch>
            <a:fillRect/>
          </a:stretch>
        </p:blipFill>
        <p:spPr bwMode="auto">
          <a:xfrm>
            <a:off x="190499" y="4552950"/>
            <a:ext cx="3054941" cy="2431299"/>
          </a:xfrm>
          <a:prstGeom prst="rect">
            <a:avLst/>
          </a:prstGeom>
          <a:noFill/>
          <a:ln w="9525">
            <a:noFill/>
            <a:miter lim="800000"/>
            <a:headEnd/>
            <a:tailEnd/>
          </a:ln>
        </p:spPr>
      </p:pic>
      <p:pic>
        <p:nvPicPr>
          <p:cNvPr id="120841" name="Picture 9"/>
          <p:cNvPicPr>
            <a:picLocks noChangeAspect="1" noChangeArrowheads="1"/>
          </p:cNvPicPr>
          <p:nvPr/>
        </p:nvPicPr>
        <p:blipFill>
          <a:blip r:embed="rId8" cstate="print"/>
          <a:srcRect/>
          <a:stretch>
            <a:fillRect/>
          </a:stretch>
        </p:blipFill>
        <p:spPr bwMode="auto">
          <a:xfrm>
            <a:off x="6448426" y="4524375"/>
            <a:ext cx="2248842" cy="2257425"/>
          </a:xfrm>
          <a:prstGeom prst="rect">
            <a:avLst/>
          </a:prstGeom>
          <a:noFill/>
          <a:ln w="9525">
            <a:noFill/>
            <a:miter lim="800000"/>
            <a:headEnd/>
            <a:tailEnd/>
          </a:ln>
        </p:spPr>
      </p:pic>
      <p:sp>
        <p:nvSpPr>
          <p:cNvPr id="39" name="Rectangle 38"/>
          <p:cNvSpPr/>
          <p:nvPr/>
        </p:nvSpPr>
        <p:spPr>
          <a:xfrm>
            <a:off x="6991749" y="3645456"/>
            <a:ext cx="1091966" cy="369332"/>
          </a:xfrm>
          <a:prstGeom prst="rect">
            <a:avLst/>
          </a:prstGeom>
        </p:spPr>
        <p:txBody>
          <a:bodyPr wrap="none">
            <a:spAutoFit/>
          </a:bodyPr>
          <a:lstStyle/>
          <a:p>
            <a:pPr>
              <a:spcAft>
                <a:spcPts val="1000"/>
              </a:spcAft>
            </a:pPr>
            <a:r>
              <a:rPr lang="en-US" b="1" u="sng" dirty="0" smtClean="0"/>
              <a:t>180° shift</a:t>
            </a:r>
          </a:p>
        </p:txBody>
      </p:sp>
      <p:cxnSp>
        <p:nvCxnSpPr>
          <p:cNvPr id="41" name="Straight Connector 40"/>
          <p:cNvCxnSpPr/>
          <p:nvPr/>
        </p:nvCxnSpPr>
        <p:spPr>
          <a:xfrm>
            <a:off x="2162175" y="4486275"/>
            <a:ext cx="0" cy="117157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836676" y="4100513"/>
            <a:ext cx="662361" cy="369332"/>
          </a:xfrm>
          <a:prstGeom prst="rect">
            <a:avLst/>
          </a:prstGeom>
        </p:spPr>
        <p:txBody>
          <a:bodyPr wrap="none">
            <a:spAutoFit/>
          </a:bodyPr>
          <a:lstStyle/>
          <a:p>
            <a:r>
              <a:rPr lang="en-US" dirty="0" smtClean="0">
                <a:latin typeface="Symbol" pitchFamily="18" charset="2"/>
              </a:rPr>
              <a:t>f = 0</a:t>
            </a:r>
            <a:endParaRPr lang="en-US" dirty="0">
              <a:latin typeface="Symbol" pitchFamily="18" charset="2"/>
            </a:endParaRPr>
          </a:p>
        </p:txBody>
      </p:sp>
      <p:cxnSp>
        <p:nvCxnSpPr>
          <p:cNvPr id="44" name="Straight Connector 43"/>
          <p:cNvCxnSpPr/>
          <p:nvPr/>
        </p:nvCxnSpPr>
        <p:spPr>
          <a:xfrm>
            <a:off x="5324475" y="4486275"/>
            <a:ext cx="0" cy="80962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884676" y="4100513"/>
            <a:ext cx="870751" cy="369332"/>
          </a:xfrm>
          <a:prstGeom prst="rect">
            <a:avLst/>
          </a:prstGeom>
        </p:spPr>
        <p:txBody>
          <a:bodyPr wrap="none">
            <a:spAutoFit/>
          </a:bodyPr>
          <a:lstStyle/>
          <a:p>
            <a:r>
              <a:rPr lang="en-US" dirty="0" smtClean="0">
                <a:latin typeface="Symbol" pitchFamily="18" charset="2"/>
              </a:rPr>
              <a:t>f = 90°</a:t>
            </a:r>
            <a:endParaRPr lang="en-US" dirty="0">
              <a:latin typeface="Symbol" pitchFamily="18" charset="2"/>
            </a:endParaRPr>
          </a:p>
        </p:txBody>
      </p:sp>
      <p:cxnSp>
        <p:nvCxnSpPr>
          <p:cNvPr id="47" name="Straight Connector 46"/>
          <p:cNvCxnSpPr/>
          <p:nvPr/>
        </p:nvCxnSpPr>
        <p:spPr>
          <a:xfrm>
            <a:off x="5143500" y="4491038"/>
            <a:ext cx="0" cy="108108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220075" y="4481513"/>
            <a:ext cx="0" cy="80962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7665976" y="4102656"/>
            <a:ext cx="986167" cy="369332"/>
          </a:xfrm>
          <a:prstGeom prst="rect">
            <a:avLst/>
          </a:prstGeom>
        </p:spPr>
        <p:txBody>
          <a:bodyPr wrap="none">
            <a:spAutoFit/>
          </a:bodyPr>
          <a:lstStyle/>
          <a:p>
            <a:r>
              <a:rPr lang="en-US" dirty="0" smtClean="0">
                <a:latin typeface="Symbol" pitchFamily="18" charset="2"/>
              </a:rPr>
              <a:t>f = 180°</a:t>
            </a:r>
            <a:endParaRPr lang="en-US" dirty="0">
              <a:latin typeface="Symbol" pitchFamily="18" charset="2"/>
            </a:endParaRPr>
          </a:p>
        </p:txBody>
      </p:sp>
      <p:cxnSp>
        <p:nvCxnSpPr>
          <p:cNvPr id="51" name="Straight Connector 50"/>
          <p:cNvCxnSpPr/>
          <p:nvPr/>
        </p:nvCxnSpPr>
        <p:spPr>
          <a:xfrm>
            <a:off x="7953375" y="4486276"/>
            <a:ext cx="0" cy="108108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5963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08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9" grpId="0"/>
      <p:bldP spid="43" grpId="0"/>
      <p:bldP spid="45" grpId="0"/>
      <p:bldP spid="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acs.psu.edu/drussell/Demos/superposition/interference.gif"/>
          <p:cNvPicPr>
            <a:picLocks noChangeAspect="1" noChangeArrowheads="1" noCrop="1"/>
          </p:cNvPicPr>
          <p:nvPr/>
        </p:nvPicPr>
        <p:blipFill>
          <a:blip r:embed="rId2" cstate="print"/>
          <a:srcRect/>
          <a:stretch>
            <a:fillRect/>
          </a:stretch>
        </p:blipFill>
        <p:spPr bwMode="auto">
          <a:xfrm>
            <a:off x="1420283" y="952498"/>
            <a:ext cx="6266392" cy="4699793"/>
          </a:xfrm>
          <a:prstGeom prst="rect">
            <a:avLst/>
          </a:prstGeom>
          <a:noFill/>
        </p:spPr>
      </p:pic>
      <p:sp>
        <p:nvSpPr>
          <p:cNvPr id="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Constructive/Destructive Interference</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352799" y="769255"/>
            <a:ext cx="5651425" cy="3648569"/>
            <a:chOff x="5140185" y="933157"/>
            <a:chExt cx="3844787" cy="2455240"/>
          </a:xfrm>
        </p:grpSpPr>
        <p:pic>
          <p:nvPicPr>
            <p:cNvPr id="44037" name="Picture 5"/>
            <p:cNvPicPr>
              <a:picLocks noChangeAspect="1" noChangeArrowheads="1"/>
            </p:cNvPicPr>
            <p:nvPr/>
          </p:nvPicPr>
          <p:blipFill>
            <a:blip r:embed="rId3" cstate="print"/>
            <a:srcRect/>
            <a:stretch>
              <a:fillRect/>
            </a:stretch>
          </p:blipFill>
          <p:spPr bwMode="auto">
            <a:xfrm>
              <a:off x="5140185" y="934278"/>
              <a:ext cx="3844787" cy="2454119"/>
            </a:xfrm>
            <a:prstGeom prst="rect">
              <a:avLst/>
            </a:prstGeom>
            <a:noFill/>
            <a:ln w="9525">
              <a:noFill/>
              <a:miter lim="800000"/>
              <a:headEnd/>
              <a:tailEnd/>
            </a:ln>
          </p:spPr>
        </p:pic>
        <p:sp>
          <p:nvSpPr>
            <p:cNvPr id="17" name="Rectangle 16"/>
            <p:cNvSpPr/>
            <p:nvPr/>
          </p:nvSpPr>
          <p:spPr>
            <a:xfrm>
              <a:off x="6361886" y="933157"/>
              <a:ext cx="710530" cy="292307"/>
            </a:xfrm>
            <a:prstGeom prst="rect">
              <a:avLst/>
            </a:prstGeom>
          </p:spPr>
          <p:txBody>
            <a:bodyPr wrap="none">
              <a:spAutoFit/>
            </a:bodyPr>
            <a:lstStyle/>
            <a:p>
              <a:r>
                <a:rPr lang="en-US" sz="2000" b="1" dirty="0" smtClean="0">
                  <a:solidFill>
                    <a:srgbClr val="FFFF00"/>
                  </a:solidFill>
                </a:rPr>
                <a:t>IR Light</a:t>
              </a:r>
              <a:endParaRPr lang="en-US" sz="2000" b="1" dirty="0">
                <a:solidFill>
                  <a:srgbClr val="FFFF00"/>
                </a:solidFill>
              </a:endParaRPr>
            </a:p>
          </p:txBody>
        </p:sp>
        <p:sp>
          <p:nvSpPr>
            <p:cNvPr id="18" name="Rectangle 17"/>
            <p:cNvSpPr/>
            <p:nvPr/>
          </p:nvSpPr>
          <p:spPr>
            <a:xfrm>
              <a:off x="5284476" y="3078682"/>
              <a:ext cx="709922" cy="292307"/>
            </a:xfrm>
            <a:prstGeom prst="rect">
              <a:avLst/>
            </a:prstGeom>
          </p:spPr>
          <p:txBody>
            <a:bodyPr wrap="none">
              <a:spAutoFit/>
            </a:bodyPr>
            <a:lstStyle/>
            <a:p>
              <a:r>
                <a:rPr lang="en-US" sz="2000" b="1" dirty="0" smtClean="0">
                  <a:solidFill>
                    <a:srgbClr val="FFFF00"/>
                  </a:solidFill>
                </a:rPr>
                <a:t>Sample</a:t>
              </a:r>
              <a:endParaRPr lang="en-US" sz="2000" b="1" dirty="0">
                <a:solidFill>
                  <a:srgbClr val="FFFF00"/>
                </a:solidFill>
              </a:endParaRPr>
            </a:p>
          </p:txBody>
        </p:sp>
        <p:cxnSp>
          <p:nvCxnSpPr>
            <p:cNvPr id="20" name="Straight Arrow Connector 19"/>
            <p:cNvCxnSpPr/>
            <p:nvPr/>
          </p:nvCxnSpPr>
          <p:spPr>
            <a:xfrm rot="5400000" flipH="1" flipV="1">
              <a:off x="5678556" y="2564297"/>
              <a:ext cx="702365" cy="530087"/>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V="1">
              <a:off x="6526698" y="2392019"/>
              <a:ext cx="1192695" cy="357807"/>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762076" y="3072058"/>
              <a:ext cx="1257341" cy="292307"/>
            </a:xfrm>
            <a:prstGeom prst="rect">
              <a:avLst/>
            </a:prstGeom>
          </p:spPr>
          <p:txBody>
            <a:bodyPr wrap="none">
              <a:spAutoFit/>
            </a:bodyPr>
            <a:lstStyle/>
            <a:p>
              <a:r>
                <a:rPr lang="en-US" sz="2000" b="1" dirty="0" smtClean="0">
                  <a:solidFill>
                    <a:srgbClr val="FFFF00"/>
                  </a:solidFill>
                </a:rPr>
                <a:t>Thermal Wave</a:t>
              </a:r>
              <a:endParaRPr lang="en-US" sz="2000" b="1" dirty="0">
                <a:solidFill>
                  <a:srgbClr val="FFFF00"/>
                </a:solidFill>
              </a:endParaRPr>
            </a:p>
          </p:txBody>
        </p:sp>
        <p:sp>
          <p:nvSpPr>
            <p:cNvPr id="28" name="Rectangle 27"/>
            <p:cNvSpPr/>
            <p:nvPr/>
          </p:nvSpPr>
          <p:spPr>
            <a:xfrm>
              <a:off x="7583728" y="943761"/>
              <a:ext cx="996841" cy="292307"/>
            </a:xfrm>
            <a:prstGeom prst="rect">
              <a:avLst/>
            </a:prstGeom>
          </p:spPr>
          <p:txBody>
            <a:bodyPr wrap="none">
              <a:spAutoFit/>
            </a:bodyPr>
            <a:lstStyle/>
            <a:p>
              <a:r>
                <a:rPr lang="en-US" sz="2000" b="1" dirty="0" smtClean="0">
                  <a:solidFill>
                    <a:srgbClr val="FFFF00"/>
                  </a:solidFill>
                </a:rPr>
                <a:t>Carrier Gas</a:t>
              </a:r>
              <a:endParaRPr lang="en-US" sz="2000" b="1" dirty="0">
                <a:solidFill>
                  <a:srgbClr val="FFFF00"/>
                </a:solidFill>
              </a:endParaRPr>
            </a:p>
          </p:txBody>
        </p:sp>
        <p:cxnSp>
          <p:nvCxnSpPr>
            <p:cNvPr id="29" name="Straight Arrow Connector 28"/>
            <p:cNvCxnSpPr/>
            <p:nvPr/>
          </p:nvCxnSpPr>
          <p:spPr>
            <a:xfrm rot="10800000" flipV="1">
              <a:off x="7321831" y="1192694"/>
              <a:ext cx="801752" cy="523463"/>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rot="16200000">
              <a:off x="7759535" y="2541439"/>
              <a:ext cx="812276" cy="292307"/>
            </a:xfrm>
            <a:prstGeom prst="rect">
              <a:avLst/>
            </a:prstGeom>
          </p:spPr>
          <p:txBody>
            <a:bodyPr wrap="none">
              <a:spAutoFit/>
            </a:bodyPr>
            <a:lstStyle/>
            <a:p>
              <a:r>
                <a:rPr lang="en-US" sz="2000" b="1" dirty="0" smtClean="0">
                  <a:solidFill>
                    <a:srgbClr val="FFFF00"/>
                  </a:solidFill>
                </a:rPr>
                <a:t>Detector</a:t>
              </a:r>
              <a:endParaRPr lang="en-US" sz="2000" dirty="0">
                <a:solidFill>
                  <a:srgbClr val="FFFF00"/>
                </a:solidFill>
              </a:endParaRPr>
            </a:p>
          </p:txBody>
        </p:sp>
      </p:grpSp>
      <p:sp>
        <p:nvSpPr>
          <p:cNvPr id="33" name="Content Placeholder 15"/>
          <p:cNvSpPr txBox="1">
            <a:spLocks/>
          </p:cNvSpPr>
          <p:nvPr/>
        </p:nvSpPr>
        <p:spPr>
          <a:xfrm>
            <a:off x="43542" y="3552087"/>
            <a:ext cx="4748567" cy="3835682"/>
          </a:xfrm>
          <a:prstGeom prst="rect">
            <a:avLst/>
          </a:prstGeom>
        </p:spPr>
        <p:txBody>
          <a:bodyPr>
            <a:normAutofit/>
          </a:bodyPr>
          <a:lstStyle/>
          <a:p>
            <a:pPr marL="347663" marR="0" lvl="0" indent="-347663" algn="l" defTabSz="914400" rtl="0" eaLnBrk="1" fontAlgn="auto" latinLnBrk="0" hangingPunct="1">
              <a:lnSpc>
                <a:spcPct val="100000"/>
              </a:lnSpc>
              <a:spcAft>
                <a:spcPts val="0"/>
              </a:spcAft>
              <a:buClrTx/>
              <a:buSzTx/>
              <a:buFont typeface="+mj-lt"/>
              <a:buAutoNum type="arabicPeriod"/>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Incident light</a:t>
            </a:r>
          </a:p>
          <a:p>
            <a:pPr marL="347663" marR="0" lvl="0" indent="-347663" algn="l" defTabSz="914400" rtl="0" eaLnBrk="1" fontAlgn="auto" latinLnBrk="0" hangingPunct="1">
              <a:lnSpc>
                <a:spcPct val="100000"/>
              </a:lnSpc>
              <a:spcAft>
                <a:spcPts val="0"/>
              </a:spcAft>
              <a:buClrTx/>
              <a:buSzTx/>
              <a:buFont typeface="+mj-lt"/>
              <a:buAutoNum type="arabicPeriod"/>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Absorbed by sample</a:t>
            </a:r>
          </a:p>
          <a:p>
            <a:pPr marL="347663" marR="0" lvl="0" indent="-347663" algn="l" defTabSz="914400" rtl="0" eaLnBrk="1" fontAlgn="auto" latinLnBrk="0" hangingPunct="1">
              <a:lnSpc>
                <a:spcPct val="100000"/>
              </a:lnSpc>
              <a:spcAft>
                <a:spcPts val="0"/>
              </a:spcAft>
              <a:buClrTx/>
              <a:buSzTx/>
              <a:buFont typeface="+mj-lt"/>
              <a:buAutoNum type="arabicPeriod"/>
              <a:tabLst/>
              <a:defRPr/>
            </a:pPr>
            <a:r>
              <a:rPr lang="en-US" sz="2400" dirty="0" smtClean="0"/>
              <a:t>Optical to thermal energy</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7663" marR="0" lvl="0" indent="-347663" algn="l" defTabSz="914400" rtl="0" eaLnBrk="1" fontAlgn="auto" latinLnBrk="0" hangingPunct="1">
              <a:lnSpc>
                <a:spcPct val="100000"/>
              </a:lnSpc>
              <a:spcAft>
                <a:spcPts val="0"/>
              </a:spcAft>
              <a:buClrTx/>
              <a:buSzTx/>
              <a:buFont typeface="+mj-lt"/>
              <a:buAutoNum type="arabicPeriod"/>
              <a:tabLst/>
              <a:defRPr/>
            </a:pPr>
            <a:r>
              <a:rPr lang="en-US" sz="2400" dirty="0" smtClean="0"/>
              <a:t>Heat wave through sample</a:t>
            </a:r>
          </a:p>
          <a:p>
            <a:pPr marL="347663" marR="0" lvl="0" indent="-347663" algn="l" defTabSz="914400" rtl="0" eaLnBrk="1" fontAlgn="auto" latinLnBrk="0" hangingPunct="1">
              <a:lnSpc>
                <a:spcPct val="100000"/>
              </a:lnSpc>
              <a:spcAft>
                <a:spcPts val="0"/>
              </a:spcAft>
              <a:buClrTx/>
              <a:buSzTx/>
              <a:buFont typeface="+mj-lt"/>
              <a:buAutoNum type="arabicPeriod"/>
              <a:tabLst/>
              <a:defRPr/>
            </a:pPr>
            <a:r>
              <a:rPr lang="en-US" sz="2400" dirty="0" smtClean="0"/>
              <a:t>Thermal-expansion-driven pressurization in the gas</a:t>
            </a:r>
          </a:p>
          <a:p>
            <a:pPr marL="347663" marR="0" lvl="0" indent="-347663" algn="l" defTabSz="914400" rtl="0" eaLnBrk="1" fontAlgn="auto" latinLnBrk="0" hangingPunct="1">
              <a:lnSpc>
                <a:spcPct val="100000"/>
              </a:lnSpc>
              <a:spcAft>
                <a:spcPts val="0"/>
              </a:spcAft>
              <a:buClrTx/>
              <a:buSzTx/>
              <a:buFont typeface="+mj-lt"/>
              <a:buAutoNum type="arabicPeriod"/>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Wave hits the detector</a:t>
            </a:r>
          </a:p>
          <a:p>
            <a:pPr marL="347663" marR="0" lvl="1" indent="334963" algn="l" defTabSz="914400" rtl="0" eaLnBrk="1" fontAlgn="auto" latinLnBrk="0" hangingPunct="1">
              <a:lnSpc>
                <a:spcPct val="100000"/>
              </a:lnSpc>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-Microphone</a:t>
            </a:r>
          </a:p>
          <a:p>
            <a:pPr marL="347663" marR="0" lvl="1" indent="334963" algn="l" defTabSz="914400" rtl="0" eaLnBrk="1" fontAlgn="auto" latinLnBrk="0" hangingPunct="1">
              <a:lnSpc>
                <a:spcPct val="100000"/>
              </a:lnSpc>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-piezoelectric transducer</a:t>
            </a:r>
          </a:p>
        </p:txBody>
      </p:sp>
      <p:sp>
        <p:nvSpPr>
          <p:cNvPr id="1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Photoacoustic</a:t>
            </a:r>
            <a:r>
              <a:rPr lang="en-US" sz="3200" b="1" u="sng" dirty="0" smtClean="0">
                <a:solidFill>
                  <a:schemeClr val="tx2"/>
                </a:solidFill>
              </a:rPr>
              <a:t> IR Spectroscopy</a:t>
            </a:r>
            <a:endParaRPr lang="en-US" sz="3200" b="1" u="sng" dirty="0">
              <a:solidFill>
                <a:schemeClr val="tx2"/>
              </a:solidFill>
            </a:endParaRPr>
          </a:p>
        </p:txBody>
      </p:sp>
    </p:spTree>
    <p:extLst>
      <p:ext uri="{BB962C8B-B14F-4D97-AF65-F5344CB8AC3E}">
        <p14:creationId xmlns:p14="http://schemas.microsoft.com/office/powerpoint/2010/main" xmlns="" val="19899179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2885402" y="1389662"/>
            <a:ext cx="6040244" cy="4633762"/>
            <a:chOff x="3810732" y="3697762"/>
            <a:chExt cx="4066090" cy="3119293"/>
          </a:xfrm>
        </p:grpSpPr>
        <p:pic>
          <p:nvPicPr>
            <p:cNvPr id="44035" name="Picture 3"/>
            <p:cNvPicPr>
              <a:picLocks noChangeAspect="1" noChangeArrowheads="1"/>
            </p:cNvPicPr>
            <p:nvPr/>
          </p:nvPicPr>
          <p:blipFill>
            <a:blip r:embed="rId4" cstate="print"/>
            <a:srcRect/>
            <a:stretch>
              <a:fillRect/>
            </a:stretch>
          </p:blipFill>
          <p:spPr bwMode="auto">
            <a:xfrm>
              <a:off x="3810732" y="3697762"/>
              <a:ext cx="4066090" cy="3119293"/>
            </a:xfrm>
            <a:prstGeom prst="rect">
              <a:avLst/>
            </a:prstGeom>
            <a:noFill/>
            <a:ln w="9525">
              <a:noFill/>
              <a:miter lim="800000"/>
              <a:headEnd/>
              <a:tailEnd/>
            </a:ln>
          </p:spPr>
        </p:pic>
        <p:sp>
          <p:nvSpPr>
            <p:cNvPr id="9" name="Rectangle 8"/>
            <p:cNvSpPr/>
            <p:nvPr/>
          </p:nvSpPr>
          <p:spPr>
            <a:xfrm>
              <a:off x="6295466" y="5932944"/>
              <a:ext cx="450764" cy="369332"/>
            </a:xfrm>
            <a:prstGeom prst="rect">
              <a:avLst/>
            </a:prstGeom>
          </p:spPr>
          <p:txBody>
            <a:bodyPr wrap="none">
              <a:spAutoFit/>
            </a:bodyPr>
            <a:lstStyle/>
            <a:p>
              <a:r>
                <a:rPr lang="en-US" dirty="0" smtClean="0"/>
                <a:t>N3</a:t>
              </a:r>
              <a:endParaRPr lang="en-US" dirty="0"/>
            </a:p>
          </p:txBody>
        </p:sp>
        <p:sp>
          <p:nvSpPr>
            <p:cNvPr id="10" name="Rectangle 9"/>
            <p:cNvSpPr/>
            <p:nvPr/>
          </p:nvSpPr>
          <p:spPr>
            <a:xfrm>
              <a:off x="6161259" y="5143636"/>
              <a:ext cx="684803" cy="369332"/>
            </a:xfrm>
            <a:prstGeom prst="rect">
              <a:avLst/>
            </a:prstGeom>
          </p:spPr>
          <p:txBody>
            <a:bodyPr wrap="none">
              <a:spAutoFit/>
            </a:bodyPr>
            <a:lstStyle/>
            <a:p>
              <a:r>
                <a:rPr lang="en-US" dirty="0" smtClean="0"/>
                <a:t>N719</a:t>
              </a:r>
              <a:endParaRPr lang="en-US" dirty="0"/>
            </a:p>
          </p:txBody>
        </p:sp>
        <p:sp>
          <p:nvSpPr>
            <p:cNvPr id="11" name="Rectangle 10"/>
            <p:cNvSpPr/>
            <p:nvPr/>
          </p:nvSpPr>
          <p:spPr>
            <a:xfrm>
              <a:off x="6204477" y="4299750"/>
              <a:ext cx="684803" cy="369332"/>
            </a:xfrm>
            <a:prstGeom prst="rect">
              <a:avLst/>
            </a:prstGeom>
          </p:spPr>
          <p:txBody>
            <a:bodyPr wrap="none">
              <a:spAutoFit/>
            </a:bodyPr>
            <a:lstStyle/>
            <a:p>
              <a:r>
                <a:rPr lang="en-US" dirty="0" smtClean="0"/>
                <a:t>N712</a:t>
              </a:r>
              <a:endParaRPr lang="en-US" dirty="0"/>
            </a:p>
          </p:txBody>
        </p:sp>
      </p:grpSp>
      <p:sp>
        <p:nvSpPr>
          <p:cNvPr id="14" name="TextBox 13"/>
          <p:cNvSpPr txBox="1"/>
          <p:nvPr/>
        </p:nvSpPr>
        <p:spPr>
          <a:xfrm>
            <a:off x="3540144" y="1089830"/>
            <a:ext cx="5168435" cy="369332"/>
          </a:xfrm>
          <a:prstGeom prst="rect">
            <a:avLst/>
          </a:prstGeom>
          <a:noFill/>
        </p:spPr>
        <p:txBody>
          <a:bodyPr wrap="square" rtlCol="0">
            <a:spAutoFit/>
          </a:bodyPr>
          <a:lstStyle/>
          <a:p>
            <a:pPr algn="ctr"/>
            <a:r>
              <a:rPr lang="en-US" dirty="0" err="1" smtClean="0"/>
              <a:t>Gratzel</a:t>
            </a:r>
            <a:r>
              <a:rPr lang="en-US" dirty="0" smtClean="0"/>
              <a:t> et al. </a:t>
            </a:r>
            <a:r>
              <a:rPr lang="en-US" i="1" dirty="0" smtClean="0"/>
              <a:t>J. Phys. Chem. B</a:t>
            </a:r>
            <a:r>
              <a:rPr lang="en-US" dirty="0" smtClean="0"/>
              <a:t> </a:t>
            </a:r>
            <a:r>
              <a:rPr lang="en-US" b="1" dirty="0" smtClean="0"/>
              <a:t>2003</a:t>
            </a:r>
            <a:r>
              <a:rPr lang="en-US" dirty="0" smtClean="0"/>
              <a:t>, 107, 8981.</a:t>
            </a:r>
            <a:endParaRPr lang="en-US" dirty="0"/>
          </a:p>
        </p:txBody>
      </p:sp>
      <p:graphicFrame>
        <p:nvGraphicFramePr>
          <p:cNvPr id="67596" name="Object 12"/>
          <p:cNvGraphicFramePr>
            <a:graphicFrameLocks noChangeAspect="1"/>
          </p:cNvGraphicFramePr>
          <p:nvPr/>
        </p:nvGraphicFramePr>
        <p:xfrm>
          <a:off x="518885" y="2254818"/>
          <a:ext cx="1971728" cy="2283053"/>
        </p:xfrm>
        <a:graphic>
          <a:graphicData uri="http://schemas.openxmlformats.org/presentationml/2006/ole">
            <p:oleObj spid="_x0000_s67598" name="CS ChemDraw Drawing" r:id="rId5" imgW="2326655" imgH="2695680" progId="ChemDraw.Document.6.0">
              <p:embed/>
            </p:oleObj>
          </a:graphicData>
        </a:graphic>
      </p:graphicFrame>
      <p:sp>
        <p:nvSpPr>
          <p:cNvPr id="25"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Photoacoustic</a:t>
            </a:r>
            <a:r>
              <a:rPr lang="en-US" sz="3200" b="1" u="sng" dirty="0" smtClean="0">
                <a:solidFill>
                  <a:schemeClr val="tx2"/>
                </a:solidFill>
              </a:rPr>
              <a:t> IR Spectroscopy</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57372" y="1698172"/>
            <a:ext cx="3294742" cy="4067780"/>
          </a:xfrm>
          <a:prstGeom prst="rect">
            <a:avLst/>
          </a:prstGeom>
          <a:noFill/>
        </p:spPr>
        <p:txBody>
          <a:bodyPr wrap="square" rtlCol="0">
            <a:spAutoFit/>
          </a:bodyPr>
          <a:lstStyle/>
          <a:p>
            <a:pPr>
              <a:spcAft>
                <a:spcPts val="1000"/>
              </a:spcAft>
            </a:pPr>
            <a:r>
              <a:rPr lang="en-US" sz="2800" b="1" u="sng" dirty="0" smtClean="0"/>
              <a:t>Pros:</a:t>
            </a:r>
          </a:p>
          <a:p>
            <a:pPr marL="228600">
              <a:spcAft>
                <a:spcPts val="1000"/>
              </a:spcAft>
            </a:pPr>
            <a:r>
              <a:rPr lang="en-US" sz="2400" dirty="0" smtClean="0"/>
              <a:t>Neat Solids</a:t>
            </a:r>
          </a:p>
          <a:p>
            <a:pPr marL="228600">
              <a:spcAft>
                <a:spcPts val="1000"/>
              </a:spcAft>
            </a:pPr>
            <a:r>
              <a:rPr lang="en-US" sz="2400" dirty="0" smtClean="0"/>
              <a:t>Depth Profiling</a:t>
            </a:r>
          </a:p>
          <a:p>
            <a:pPr marL="228600">
              <a:spcAft>
                <a:spcPts val="1000"/>
              </a:spcAft>
            </a:pPr>
            <a:endParaRPr lang="en-US" sz="2400" dirty="0" smtClean="0">
              <a:latin typeface="Symbol" pitchFamily="18" charset="2"/>
            </a:endParaRPr>
          </a:p>
          <a:p>
            <a:pPr>
              <a:spcAft>
                <a:spcPts val="1000"/>
              </a:spcAft>
            </a:pPr>
            <a:r>
              <a:rPr lang="en-US" sz="2800" b="1" u="sng" dirty="0" smtClean="0"/>
              <a:t>Cons:</a:t>
            </a:r>
          </a:p>
          <a:p>
            <a:pPr marL="228600">
              <a:spcAft>
                <a:spcPts val="1000"/>
              </a:spcAft>
            </a:pPr>
            <a:r>
              <a:rPr lang="en-US" sz="2400" dirty="0" smtClean="0"/>
              <a:t>8 cm</a:t>
            </a:r>
            <a:r>
              <a:rPr lang="en-US" sz="2400" baseline="30000" dirty="0" smtClean="0"/>
              <a:t>-1</a:t>
            </a:r>
            <a:r>
              <a:rPr lang="en-US" sz="2400" dirty="0" smtClean="0"/>
              <a:t> resolution </a:t>
            </a:r>
          </a:p>
          <a:p>
            <a:pPr marL="228600">
              <a:spcAft>
                <a:spcPts val="1000"/>
              </a:spcAft>
            </a:pPr>
            <a:r>
              <a:rPr lang="en-US" sz="2400" dirty="0" smtClean="0"/>
              <a:t>No solvent</a:t>
            </a:r>
          </a:p>
          <a:p>
            <a:pPr marL="228600">
              <a:spcAft>
                <a:spcPts val="1000"/>
              </a:spcAft>
            </a:pPr>
            <a:r>
              <a:rPr lang="en-US" sz="2400" dirty="0" smtClean="0"/>
              <a:t>Specialty Equipment</a:t>
            </a:r>
          </a:p>
        </p:txBody>
      </p:sp>
      <p:pic>
        <p:nvPicPr>
          <p:cNvPr id="115714" name="Picture 2" descr="http://www.scielo.br/img/fbpe/bjp/v32n2b/06fi05.gif"/>
          <p:cNvPicPr>
            <a:picLocks noChangeAspect="1" noChangeArrowheads="1"/>
          </p:cNvPicPr>
          <p:nvPr/>
        </p:nvPicPr>
        <p:blipFill>
          <a:blip r:embed="rId2" cstate="print"/>
          <a:srcRect/>
          <a:stretch>
            <a:fillRect/>
          </a:stretch>
        </p:blipFill>
        <p:spPr bwMode="auto">
          <a:xfrm>
            <a:off x="258534" y="1284287"/>
            <a:ext cx="4820385" cy="5203597"/>
          </a:xfrm>
          <a:prstGeom prst="rect">
            <a:avLst/>
          </a:prstGeom>
          <a:noFill/>
        </p:spPr>
      </p:pic>
      <p:sp>
        <p:nvSpPr>
          <p:cNvPr id="6"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err="1" smtClean="0">
                <a:solidFill>
                  <a:schemeClr val="tx2"/>
                </a:solidFill>
              </a:rPr>
              <a:t>Photoacoustic</a:t>
            </a:r>
            <a:r>
              <a:rPr lang="en-US" sz="3200" b="1" u="sng" dirty="0" smtClean="0">
                <a:solidFill>
                  <a:schemeClr val="tx2"/>
                </a:solidFill>
              </a:rPr>
              <a:t> IR Spectroscopy</a:t>
            </a:r>
            <a:endParaRPr lang="en-US" sz="3200" b="1" u="sng" dirty="0">
              <a:solidFill>
                <a:schemeClr val="tx2"/>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pic>
        <p:nvPicPr>
          <p:cNvPr id="5" name="Picture 2"/>
          <p:cNvPicPr>
            <a:picLocks noChangeAspect="1" noChangeArrowheads="1"/>
          </p:cNvPicPr>
          <p:nvPr/>
        </p:nvPicPr>
        <p:blipFill>
          <a:blip r:embed="rId2" cstate="print"/>
          <a:srcRect/>
          <a:stretch>
            <a:fillRect/>
          </a:stretch>
        </p:blipFill>
        <p:spPr bwMode="auto">
          <a:xfrm>
            <a:off x="251392" y="809855"/>
            <a:ext cx="4116051" cy="3355747"/>
          </a:xfrm>
          <a:prstGeom prst="rect">
            <a:avLst/>
          </a:prstGeom>
          <a:noFill/>
          <a:ln w="9525">
            <a:noFill/>
            <a:miter lim="800000"/>
            <a:headEnd/>
            <a:tailEnd/>
          </a:ln>
        </p:spPr>
      </p:pic>
      <p:pic>
        <p:nvPicPr>
          <p:cNvPr id="116740" name="Picture 4" descr="http://mackenzie.chem.ox.ac.uk/images/research/prism-small.png"/>
          <p:cNvPicPr>
            <a:picLocks noChangeAspect="1" noChangeArrowheads="1"/>
          </p:cNvPicPr>
          <p:nvPr/>
        </p:nvPicPr>
        <p:blipFill>
          <a:blip r:embed="rId3" cstate="print"/>
          <a:srcRect/>
          <a:stretch>
            <a:fillRect/>
          </a:stretch>
        </p:blipFill>
        <p:spPr bwMode="auto">
          <a:xfrm>
            <a:off x="4321176" y="4343395"/>
            <a:ext cx="4576081" cy="2297777"/>
          </a:xfrm>
          <a:prstGeom prst="rect">
            <a:avLst/>
          </a:prstGeom>
          <a:noFill/>
        </p:spPr>
      </p:pic>
      <p:sp>
        <p:nvSpPr>
          <p:cNvPr id="11" name="Rectangle 10"/>
          <p:cNvSpPr/>
          <p:nvPr/>
        </p:nvSpPr>
        <p:spPr>
          <a:xfrm>
            <a:off x="5482097" y="3824905"/>
            <a:ext cx="2309671" cy="461665"/>
          </a:xfrm>
          <a:prstGeom prst="rect">
            <a:avLst/>
          </a:prstGeom>
        </p:spPr>
        <p:txBody>
          <a:bodyPr wrap="none">
            <a:spAutoFit/>
          </a:bodyPr>
          <a:lstStyle/>
          <a:p>
            <a:r>
              <a:rPr lang="en-US" sz="2400" dirty="0" smtClean="0"/>
              <a:t>Evanescent wave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0"/>
          <p:cNvGrpSpPr/>
          <p:nvPr/>
        </p:nvGrpSpPr>
        <p:grpSpPr>
          <a:xfrm>
            <a:off x="183990" y="3389027"/>
            <a:ext cx="4221902" cy="2847381"/>
            <a:chOff x="82392" y="3758684"/>
            <a:chExt cx="4221902" cy="2847381"/>
          </a:xfrm>
        </p:grpSpPr>
        <p:pic>
          <p:nvPicPr>
            <p:cNvPr id="5" name="Picture 3"/>
            <p:cNvPicPr>
              <a:picLocks noChangeAspect="1" noChangeArrowheads="1"/>
            </p:cNvPicPr>
            <p:nvPr/>
          </p:nvPicPr>
          <p:blipFill>
            <a:blip r:embed="rId2" cstate="print"/>
            <a:srcRect/>
            <a:stretch>
              <a:fillRect/>
            </a:stretch>
          </p:blipFill>
          <p:spPr bwMode="auto">
            <a:xfrm>
              <a:off x="82392" y="4495800"/>
              <a:ext cx="4221902" cy="1000126"/>
            </a:xfrm>
            <a:prstGeom prst="rect">
              <a:avLst/>
            </a:prstGeom>
            <a:noFill/>
            <a:ln w="9525">
              <a:noFill/>
              <a:miter lim="800000"/>
              <a:headEnd/>
              <a:tailEnd/>
            </a:ln>
          </p:spPr>
        </p:pic>
        <p:cxnSp>
          <p:nvCxnSpPr>
            <p:cNvPr id="6" name="Straight Arrow Connector 5"/>
            <p:cNvCxnSpPr/>
            <p:nvPr/>
          </p:nvCxnSpPr>
          <p:spPr>
            <a:xfrm rot="5400000">
              <a:off x="2486028" y="4200528"/>
              <a:ext cx="447673" cy="2000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443314" y="3758684"/>
              <a:ext cx="1300421" cy="369332"/>
            </a:xfrm>
            <a:prstGeom prst="rect">
              <a:avLst/>
            </a:prstGeom>
          </p:spPr>
          <p:txBody>
            <a:bodyPr wrap="none">
              <a:spAutoFit/>
            </a:bodyPr>
            <a:lstStyle/>
            <a:p>
              <a:r>
                <a:rPr lang="en-US" dirty="0" smtClean="0"/>
                <a:t>Wavelength</a:t>
              </a:r>
              <a:endParaRPr lang="en-US" dirty="0"/>
            </a:p>
          </p:txBody>
        </p:sp>
        <p:cxnSp>
          <p:nvCxnSpPr>
            <p:cNvPr id="8" name="Straight Arrow Connector 7"/>
            <p:cNvCxnSpPr/>
            <p:nvPr/>
          </p:nvCxnSpPr>
          <p:spPr>
            <a:xfrm rot="16200000" flipV="1">
              <a:off x="2990852" y="5495930"/>
              <a:ext cx="323851" cy="952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519514" y="5682735"/>
              <a:ext cx="1681358" cy="923330"/>
            </a:xfrm>
            <a:prstGeom prst="rect">
              <a:avLst/>
            </a:prstGeom>
          </p:spPr>
          <p:txBody>
            <a:bodyPr wrap="none">
              <a:spAutoFit/>
            </a:bodyPr>
            <a:lstStyle/>
            <a:p>
              <a:r>
                <a:rPr lang="en-US" dirty="0" smtClean="0"/>
                <a:t>Refractive index</a:t>
              </a:r>
            </a:p>
            <a:p>
              <a:r>
                <a:rPr lang="en-US" dirty="0" smtClean="0"/>
                <a:t>    crystal  (n</a:t>
              </a:r>
              <a:r>
                <a:rPr lang="en-US" baseline="-25000" dirty="0" smtClean="0"/>
                <a:t>1</a:t>
              </a:r>
              <a:r>
                <a:rPr lang="en-US" dirty="0" smtClean="0"/>
                <a:t>)</a:t>
              </a:r>
            </a:p>
            <a:p>
              <a:r>
                <a:rPr lang="en-US" dirty="0" smtClean="0"/>
                <a:t>    sample (n</a:t>
              </a:r>
              <a:r>
                <a:rPr lang="en-US" baseline="-25000" dirty="0" smtClean="0"/>
                <a:t>2</a:t>
              </a:r>
              <a:r>
                <a:rPr lang="en-US" dirty="0" smtClean="0"/>
                <a:t>)</a:t>
              </a:r>
              <a:endParaRPr lang="en-US" dirty="0"/>
            </a:p>
          </p:txBody>
        </p:sp>
        <p:cxnSp>
          <p:nvCxnSpPr>
            <p:cNvPr id="10" name="Straight Arrow Connector 9"/>
            <p:cNvCxnSpPr/>
            <p:nvPr/>
          </p:nvCxnSpPr>
          <p:spPr>
            <a:xfrm flipV="1">
              <a:off x="1657353" y="5343526"/>
              <a:ext cx="495298" cy="3714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14489" y="5711309"/>
              <a:ext cx="1912703" cy="369332"/>
            </a:xfrm>
            <a:prstGeom prst="rect">
              <a:avLst/>
            </a:prstGeom>
          </p:spPr>
          <p:txBody>
            <a:bodyPr wrap="none">
              <a:spAutoFit/>
            </a:bodyPr>
            <a:lstStyle/>
            <a:p>
              <a:r>
                <a:rPr lang="en-US" dirty="0" smtClean="0"/>
                <a:t>Angle of incidence</a:t>
              </a:r>
              <a:endParaRPr lang="en-US" dirty="0"/>
            </a:p>
          </p:txBody>
        </p:sp>
        <p:cxnSp>
          <p:nvCxnSpPr>
            <p:cNvPr id="12" name="Straight Arrow Connector 11"/>
            <p:cNvCxnSpPr/>
            <p:nvPr/>
          </p:nvCxnSpPr>
          <p:spPr>
            <a:xfrm rot="5400000">
              <a:off x="219078" y="4410078"/>
              <a:ext cx="447673" cy="20002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0639" y="3949184"/>
              <a:ext cx="1894173" cy="369332"/>
            </a:xfrm>
            <a:prstGeom prst="rect">
              <a:avLst/>
            </a:prstGeom>
          </p:spPr>
          <p:txBody>
            <a:bodyPr wrap="none">
              <a:spAutoFit/>
            </a:bodyPr>
            <a:lstStyle/>
            <a:p>
              <a:r>
                <a:rPr lang="en-US" dirty="0" smtClean="0"/>
                <a:t>Penetration depth</a:t>
              </a:r>
              <a:endParaRPr lang="en-US" dirty="0"/>
            </a:p>
          </p:txBody>
        </p:sp>
      </p:grpSp>
      <p:grpSp>
        <p:nvGrpSpPr>
          <p:cNvPr id="14" name="Group 12"/>
          <p:cNvGrpSpPr/>
          <p:nvPr/>
        </p:nvGrpSpPr>
        <p:grpSpPr>
          <a:xfrm>
            <a:off x="921210" y="881288"/>
            <a:ext cx="3248025" cy="2124076"/>
            <a:chOff x="3200400" y="1104899"/>
            <a:chExt cx="3348245" cy="2200276"/>
          </a:xfrm>
        </p:grpSpPr>
        <p:pic>
          <p:nvPicPr>
            <p:cNvPr id="15" name="Picture 1"/>
            <p:cNvPicPr>
              <a:picLocks noChangeAspect="1" noChangeArrowheads="1"/>
            </p:cNvPicPr>
            <p:nvPr/>
          </p:nvPicPr>
          <p:blipFill>
            <a:blip r:embed="rId3" cstate="print"/>
            <a:srcRect/>
            <a:stretch>
              <a:fillRect/>
            </a:stretch>
          </p:blipFill>
          <p:spPr bwMode="auto">
            <a:xfrm>
              <a:off x="3200400" y="1104899"/>
              <a:ext cx="3348245" cy="2200276"/>
            </a:xfrm>
            <a:prstGeom prst="rect">
              <a:avLst/>
            </a:prstGeom>
            <a:noFill/>
            <a:ln w="9525">
              <a:noFill/>
              <a:miter lim="800000"/>
              <a:headEnd/>
              <a:tailEnd/>
            </a:ln>
          </p:spPr>
        </p:pic>
        <p:sp>
          <p:nvSpPr>
            <p:cNvPr id="16" name="Rectangle 15"/>
            <p:cNvSpPr/>
            <p:nvPr/>
          </p:nvSpPr>
          <p:spPr>
            <a:xfrm>
              <a:off x="3859370" y="2778879"/>
              <a:ext cx="340158" cy="307777"/>
            </a:xfrm>
            <a:prstGeom prst="rect">
              <a:avLst/>
            </a:prstGeom>
          </p:spPr>
          <p:txBody>
            <a:bodyPr wrap="none">
              <a:spAutoFit/>
            </a:bodyPr>
            <a:lstStyle/>
            <a:p>
              <a:r>
                <a:rPr lang="en-US" sz="1400" dirty="0" smtClean="0"/>
                <a:t>n</a:t>
              </a:r>
              <a:r>
                <a:rPr lang="en-US" sz="1400" baseline="-25000" dirty="0" smtClean="0"/>
                <a:t>1</a:t>
              </a:r>
              <a:endParaRPr lang="en-US" sz="1400" baseline="-25000" dirty="0"/>
            </a:p>
          </p:txBody>
        </p:sp>
        <p:sp>
          <p:nvSpPr>
            <p:cNvPr id="17" name="Rectangle 16"/>
            <p:cNvSpPr/>
            <p:nvPr/>
          </p:nvSpPr>
          <p:spPr>
            <a:xfrm>
              <a:off x="3545045" y="2426454"/>
              <a:ext cx="300082" cy="253916"/>
            </a:xfrm>
            <a:prstGeom prst="rect">
              <a:avLst/>
            </a:prstGeom>
          </p:spPr>
          <p:txBody>
            <a:bodyPr wrap="none">
              <a:spAutoFit/>
            </a:bodyPr>
            <a:lstStyle/>
            <a:p>
              <a:r>
                <a:rPr lang="en-US" sz="1000" dirty="0" smtClean="0"/>
                <a:t>n</a:t>
              </a:r>
              <a:r>
                <a:rPr lang="en-US" sz="1000" baseline="-25000" dirty="0" smtClean="0"/>
                <a:t>2</a:t>
              </a:r>
              <a:endParaRPr lang="en-US" sz="1000" baseline="-25000" dirty="0"/>
            </a:p>
          </p:txBody>
        </p:sp>
      </p:grpSp>
      <p:graphicFrame>
        <p:nvGraphicFramePr>
          <p:cNvPr id="18" name="Table 17"/>
          <p:cNvGraphicFramePr>
            <a:graphicFrameLocks noGrp="1"/>
          </p:cNvGraphicFramePr>
          <p:nvPr/>
        </p:nvGraphicFramePr>
        <p:xfrm>
          <a:off x="4562475" y="2466639"/>
          <a:ext cx="4486274" cy="2647950"/>
        </p:xfrm>
        <a:graphic>
          <a:graphicData uri="http://schemas.openxmlformats.org/drawingml/2006/table">
            <a:tbl>
              <a:tblPr/>
              <a:tblGrid>
                <a:gridCol w="1352550"/>
                <a:gridCol w="533400"/>
                <a:gridCol w="771525"/>
                <a:gridCol w="952500"/>
                <a:gridCol w="876299"/>
              </a:tblGrid>
              <a:tr h="340995">
                <a:tc>
                  <a:txBody>
                    <a:bodyPr/>
                    <a:lstStyle/>
                    <a:p>
                      <a:pPr algn="ctr" fontAlgn="ctr"/>
                      <a:r>
                        <a:rPr lang="en-US" sz="1600" b="0" i="0" u="none" strike="noStrike" dirty="0">
                          <a:solidFill>
                            <a:srgbClr val="000000"/>
                          </a:solidFill>
                          <a:latin typeface="Calibri"/>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solidFill>
                            <a:srgbClr val="000000"/>
                          </a:solidFill>
                          <a:latin typeface="Calibri"/>
                        </a:rPr>
                        <a:t>n</a:t>
                      </a:r>
                      <a:r>
                        <a:rPr lang="en-US" sz="1600" b="1" i="0" u="none" strike="noStrike" baseline="-25000" dirty="0">
                          <a:solidFill>
                            <a:srgbClr val="000000"/>
                          </a:solidFill>
                          <a:latin typeface="Calibri"/>
                        </a:rPr>
                        <a:t>1</a:t>
                      </a:r>
                      <a:r>
                        <a:rPr lang="en-US" sz="1600" b="0" i="0" u="none" strike="noStrike" dirty="0">
                          <a:solidFill>
                            <a:srgbClr val="000000"/>
                          </a:solidFill>
                          <a:latin typeface="Calibri"/>
                        </a:rPr>
                        <a:t> </a:t>
                      </a:r>
                      <a:endParaRPr lang="en-US" sz="1600" b="1" i="0" u="none" strike="noStrike" dirty="0">
                        <a:solidFill>
                          <a:srgbClr val="000000"/>
                        </a:solidFill>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smtClean="0">
                          <a:solidFill>
                            <a:srgbClr val="000000"/>
                          </a:solidFill>
                          <a:latin typeface="Calibri"/>
                        </a:rPr>
                        <a:t>*</a:t>
                      </a:r>
                      <a:r>
                        <a:rPr lang="en-US" sz="1600" b="1" i="0" u="none" strike="noStrike" dirty="0" err="1" smtClean="0">
                          <a:solidFill>
                            <a:srgbClr val="000000"/>
                          </a:solidFill>
                          <a:latin typeface="Calibri"/>
                        </a:rPr>
                        <a:t>d</a:t>
                      </a:r>
                      <a:r>
                        <a:rPr lang="en-US" sz="1600" b="1" i="0" u="none" strike="noStrike" baseline="-25000" dirty="0" err="1" smtClean="0">
                          <a:solidFill>
                            <a:srgbClr val="000000"/>
                          </a:solidFill>
                          <a:latin typeface="Calibri"/>
                        </a:rPr>
                        <a:t>p</a:t>
                      </a:r>
                      <a:r>
                        <a:rPr lang="en-US" sz="1600" b="1" i="0" u="none" strike="noStrike" dirty="0" smtClean="0">
                          <a:solidFill>
                            <a:srgbClr val="000000"/>
                          </a:solidFill>
                          <a:latin typeface="Calibri"/>
                        </a:rPr>
                        <a:t> (</a:t>
                      </a:r>
                      <a:r>
                        <a:rPr lang="en-US" sz="1600" b="1" i="0" u="none" strike="noStrike" dirty="0" smtClean="0">
                          <a:solidFill>
                            <a:srgbClr val="000000"/>
                          </a:solidFill>
                          <a:latin typeface="Symbol" pitchFamily="18" charset="2"/>
                        </a:rPr>
                        <a:t>m</a:t>
                      </a:r>
                      <a:r>
                        <a:rPr lang="en-US" sz="1600" b="1" i="0" u="none" strike="noStrike" dirty="0" smtClean="0">
                          <a:solidFill>
                            <a:srgbClr val="000000"/>
                          </a:solidFill>
                          <a:latin typeface="Calibri"/>
                        </a:rPr>
                        <a:t>m)</a:t>
                      </a:r>
                      <a:r>
                        <a:rPr lang="en-US" sz="1600" b="0" i="0" u="none" strike="noStrike" dirty="0" smtClean="0">
                          <a:solidFill>
                            <a:srgbClr val="000000"/>
                          </a:solidFill>
                          <a:latin typeface="Calibri"/>
                        </a:rPr>
                        <a:t> </a:t>
                      </a:r>
                      <a:endParaRPr lang="en-US" sz="1600" b="1" i="0" u="none" strike="noStrike" dirty="0">
                        <a:solidFill>
                          <a:srgbClr val="000000"/>
                        </a:solidFill>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a:solidFill>
                            <a:srgbClr val="000000"/>
                          </a:solidFill>
                          <a:latin typeface="Calibri"/>
                        </a:rPr>
                        <a:t>pH Range</a:t>
                      </a:r>
                      <a:r>
                        <a:rPr lang="en-US" sz="1600" b="0" i="0" u="none" strike="noStrike">
                          <a:solidFill>
                            <a:srgbClr val="000000"/>
                          </a:solidFill>
                          <a:latin typeface="Calibri"/>
                        </a:rPr>
                        <a:t> </a:t>
                      </a:r>
                      <a:endParaRPr lang="en-US" sz="1600" b="1" i="0" u="none" strike="noStrike">
                        <a:solidFill>
                          <a:srgbClr val="000000"/>
                        </a:solidFill>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600" b="1" i="0" u="none" strike="noStrike" dirty="0">
                          <a:solidFill>
                            <a:srgbClr val="000000"/>
                          </a:solidFill>
                          <a:latin typeface="Calibri"/>
                        </a:rPr>
                        <a:t>LWL, cm</a:t>
                      </a:r>
                      <a:r>
                        <a:rPr lang="en-US" sz="1600" b="1" i="0" u="none" strike="noStrike" baseline="30000" dirty="0">
                          <a:solidFill>
                            <a:srgbClr val="000000"/>
                          </a:solidFill>
                          <a:latin typeface="Calibri"/>
                        </a:rPr>
                        <a:t>-1</a:t>
                      </a:r>
                      <a:r>
                        <a:rPr lang="en-US" sz="1600" b="0" i="0" u="none" strike="noStrike" dirty="0">
                          <a:solidFill>
                            <a:srgbClr val="000000"/>
                          </a:solidFill>
                          <a:latin typeface="Calibri"/>
                        </a:rPr>
                        <a:t> </a:t>
                      </a:r>
                      <a:endParaRPr lang="en-US" sz="1600" b="1" i="0" u="none" strike="noStrike" dirty="0">
                        <a:solidFill>
                          <a:srgbClr val="000000"/>
                        </a:solidFill>
                        <a:latin typeface="Calibri"/>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ctr" rtl="0" fontAlgn="ctr"/>
                      <a:r>
                        <a:rPr lang="en-US" sz="1600" b="0" i="0" u="none" strike="noStrike" dirty="0">
                          <a:solidFill>
                            <a:srgbClr val="000000"/>
                          </a:solidFill>
                          <a:latin typeface="Calibri"/>
                        </a:rPr>
                        <a:t>AMTIR</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600" b="0" i="0" u="none" strike="noStrike" dirty="0">
                          <a:solidFill>
                            <a:srgbClr val="000000"/>
                          </a:solidFill>
                          <a:latin typeface="Calibri"/>
                        </a:rPr>
                        <a:t>2.5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600" b="0" i="0" u="none" strike="noStrike" dirty="0">
                          <a:solidFill>
                            <a:srgbClr val="000000"/>
                          </a:solidFill>
                          <a:latin typeface="Calibri"/>
                        </a:rPr>
                        <a:t>1.46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600" b="0" i="0" u="none" strike="noStrike" dirty="0">
                          <a:solidFill>
                            <a:srgbClr val="000000"/>
                          </a:solidFill>
                          <a:latin typeface="Calibri"/>
                        </a:rPr>
                        <a:t> 1-9</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n-US" sz="1600" b="0" i="0" u="none" strike="noStrike">
                          <a:solidFill>
                            <a:srgbClr val="000000"/>
                          </a:solidFill>
                          <a:latin typeface="Calibri"/>
                        </a:rPr>
                        <a:t>625</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r>
              <a:tr h="200025">
                <a:tc>
                  <a:txBody>
                    <a:bodyPr/>
                    <a:lstStyle/>
                    <a:p>
                      <a:pPr algn="ctr" rtl="0" fontAlgn="ctr"/>
                      <a:r>
                        <a:rPr lang="en-US" sz="1600" b="0" i="0" u="none" strike="noStrike">
                          <a:solidFill>
                            <a:srgbClr val="000000"/>
                          </a:solidFill>
                          <a:latin typeface="Calibri"/>
                        </a:rPr>
                        <a:t>Diamond/ZnSe</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2.4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1.66</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 1-14</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525</a:t>
                      </a:r>
                    </a:p>
                  </a:txBody>
                  <a:tcPr marL="9525" marR="9525" marT="9525" marB="0" anchor="ctr">
                    <a:lnL>
                      <a:noFill/>
                    </a:lnL>
                    <a:lnR>
                      <a:noFill/>
                    </a:lnR>
                    <a:lnT>
                      <a:noFill/>
                    </a:lnT>
                    <a:lnB>
                      <a:noFill/>
                    </a:lnB>
                  </a:tcPr>
                </a:tc>
              </a:tr>
              <a:tr h="53340">
                <a:tc>
                  <a:txBody>
                    <a:bodyPr/>
                    <a:lstStyle/>
                    <a:p>
                      <a:pPr algn="ctr" rtl="0" fontAlgn="ctr"/>
                      <a:r>
                        <a:rPr lang="en-US" sz="1600" b="0" i="0" u="none" strike="noStrike" dirty="0">
                          <a:solidFill>
                            <a:srgbClr val="000000"/>
                          </a:solidFill>
                          <a:latin typeface="Calibri"/>
                        </a:rPr>
                        <a:t>Diamond/KRS-5</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2.4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1.66</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 1-14</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250</a:t>
                      </a:r>
                    </a:p>
                  </a:txBody>
                  <a:tcPr marL="9525" marR="9525" marT="9525" marB="0" anchor="ctr">
                    <a:lnL>
                      <a:noFill/>
                    </a:lnL>
                    <a:lnR>
                      <a:noFill/>
                    </a:lnR>
                    <a:lnT>
                      <a:noFill/>
                    </a:lnT>
                    <a:lnB>
                      <a:noFill/>
                    </a:lnB>
                  </a:tcPr>
                </a:tc>
              </a:tr>
              <a:tr h="266700">
                <a:tc>
                  <a:txBody>
                    <a:bodyPr/>
                    <a:lstStyle/>
                    <a:p>
                      <a:pPr algn="ctr" rtl="0" fontAlgn="ctr"/>
                      <a:r>
                        <a:rPr lang="en-US" sz="1600" b="0" i="0" u="none" strike="noStrike">
                          <a:solidFill>
                            <a:srgbClr val="000000"/>
                          </a:solidFill>
                          <a:latin typeface="Calibri"/>
                        </a:rPr>
                        <a:t>Germanium</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0.65</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 1-14</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780</a:t>
                      </a:r>
                    </a:p>
                  </a:txBody>
                  <a:tcPr marL="9525" marR="9525" marT="9525" marB="0" anchor="ctr">
                    <a:lnL>
                      <a:noFill/>
                    </a:lnL>
                    <a:lnR>
                      <a:noFill/>
                    </a:lnR>
                    <a:lnT>
                      <a:noFill/>
                    </a:lnT>
                    <a:lnB>
                      <a:noFill/>
                    </a:lnB>
                  </a:tcPr>
                </a:tc>
              </a:tr>
              <a:tr h="0">
                <a:tc>
                  <a:txBody>
                    <a:bodyPr/>
                    <a:lstStyle/>
                    <a:p>
                      <a:pPr algn="ctr" rtl="0" fontAlgn="ctr"/>
                      <a:r>
                        <a:rPr lang="en-US" sz="1600" b="0" i="0" u="none" strike="noStrike">
                          <a:solidFill>
                            <a:srgbClr val="000000"/>
                          </a:solidFill>
                          <a:latin typeface="Calibri"/>
                        </a:rPr>
                        <a:t>KRS-5</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2.37</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1.73</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 5-8</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250</a:t>
                      </a:r>
                    </a:p>
                  </a:txBody>
                  <a:tcPr marL="9525" marR="9525" marT="9525" marB="0" anchor="ctr">
                    <a:lnL>
                      <a:noFill/>
                    </a:lnL>
                    <a:lnR>
                      <a:noFill/>
                    </a:lnR>
                    <a:lnT>
                      <a:noFill/>
                    </a:lnT>
                    <a:lnB>
                      <a:noFill/>
                    </a:lnB>
                  </a:tcPr>
                </a:tc>
              </a:tr>
              <a:tr h="64770">
                <a:tc>
                  <a:txBody>
                    <a:bodyPr/>
                    <a:lstStyle/>
                    <a:p>
                      <a:pPr algn="ctr" rtl="0" fontAlgn="ctr"/>
                      <a:r>
                        <a:rPr lang="en-US" sz="1600" b="0" i="0" u="none" strike="noStrike">
                          <a:solidFill>
                            <a:srgbClr val="000000"/>
                          </a:solidFill>
                          <a:latin typeface="Calibri"/>
                        </a:rPr>
                        <a:t>Silicon</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3.4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0.84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 1-12</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1500</a:t>
                      </a:r>
                    </a:p>
                  </a:txBody>
                  <a:tcPr marL="9525" marR="9525" marT="9525" marB="0" anchor="ctr">
                    <a:lnL>
                      <a:noFill/>
                    </a:lnL>
                    <a:lnR>
                      <a:noFill/>
                    </a:lnR>
                    <a:lnT>
                      <a:noFill/>
                    </a:lnT>
                    <a:lnB>
                      <a:noFill/>
                    </a:lnB>
                  </a:tcPr>
                </a:tc>
              </a:tr>
              <a:tr h="137160">
                <a:tc>
                  <a:txBody>
                    <a:bodyPr/>
                    <a:lstStyle/>
                    <a:p>
                      <a:pPr algn="ctr" rtl="0" fontAlgn="ctr"/>
                      <a:r>
                        <a:rPr lang="en-US" sz="1600" b="0" i="0" u="none" strike="noStrike" dirty="0" smtClean="0">
                          <a:solidFill>
                            <a:srgbClr val="000000"/>
                          </a:solidFill>
                          <a:latin typeface="Calibri"/>
                        </a:rPr>
                        <a:t>Silicon/</a:t>
                      </a:r>
                      <a:r>
                        <a:rPr lang="en-US" sz="1600" b="0" i="0" u="none" strike="noStrike" dirty="0" err="1" smtClean="0">
                          <a:solidFill>
                            <a:srgbClr val="000000"/>
                          </a:solidFill>
                          <a:latin typeface="Calibri"/>
                        </a:rPr>
                        <a:t>ZnSe</a:t>
                      </a:r>
                      <a:endParaRPr lang="en-US" sz="1600" b="0" i="0" u="none" strike="noStrike" dirty="0">
                        <a:solidFill>
                          <a:srgbClr val="000000"/>
                        </a:solidFill>
                        <a:latin typeface="Calibri"/>
                      </a:endParaRP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3.4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0.84</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 1-12</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525</a:t>
                      </a:r>
                    </a:p>
                  </a:txBody>
                  <a:tcPr marL="9525" marR="9525" marT="9525" marB="0" anchor="ctr">
                    <a:lnL>
                      <a:noFill/>
                    </a:lnL>
                    <a:lnR>
                      <a:noFill/>
                    </a:lnR>
                    <a:lnT>
                      <a:noFill/>
                    </a:lnT>
                    <a:lnB>
                      <a:noFill/>
                    </a:lnB>
                  </a:tcPr>
                </a:tc>
              </a:tr>
              <a:tr h="142875">
                <a:tc>
                  <a:txBody>
                    <a:bodyPr/>
                    <a:lstStyle/>
                    <a:p>
                      <a:pPr algn="ctr" rtl="0" fontAlgn="ctr"/>
                      <a:r>
                        <a:rPr lang="en-US" sz="1600" b="0" i="0" u="none" strike="noStrike" dirty="0" err="1">
                          <a:solidFill>
                            <a:srgbClr val="000000"/>
                          </a:solidFill>
                          <a:latin typeface="Calibri"/>
                        </a:rPr>
                        <a:t>ZnS</a:t>
                      </a:r>
                      <a:endParaRPr lang="en-US" sz="1600" b="0" i="0" u="none" strike="noStrike" dirty="0">
                        <a:solidFill>
                          <a:srgbClr val="000000"/>
                        </a:solidFill>
                        <a:latin typeface="Calibri"/>
                      </a:endParaRP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2.2</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2.35</a:t>
                      </a:r>
                    </a:p>
                  </a:txBody>
                  <a:tcPr marL="9525" marR="9525" marT="9525" marB="0" anchor="ctr">
                    <a:lnL>
                      <a:noFill/>
                    </a:lnL>
                    <a:lnR>
                      <a:noFill/>
                    </a:lnR>
                    <a:lnT>
                      <a:noFill/>
                    </a:lnT>
                    <a:lnB>
                      <a:noFill/>
                    </a:lnB>
                  </a:tcPr>
                </a:tc>
                <a:tc>
                  <a:txBody>
                    <a:bodyPr/>
                    <a:lstStyle/>
                    <a:p>
                      <a:pPr algn="ctr" rtl="0" fontAlgn="ctr"/>
                      <a:r>
                        <a:rPr lang="en-US" sz="1600" b="0" i="0" u="none" strike="noStrike" dirty="0">
                          <a:solidFill>
                            <a:srgbClr val="000000"/>
                          </a:solidFill>
                          <a:latin typeface="Calibri"/>
                        </a:rPr>
                        <a:t> 5-9</a:t>
                      </a:r>
                    </a:p>
                  </a:txBody>
                  <a:tcPr marL="9525" marR="9525" marT="9525" marB="0" anchor="ctr">
                    <a:lnL>
                      <a:noFill/>
                    </a:lnL>
                    <a:lnR>
                      <a:noFill/>
                    </a:lnR>
                    <a:lnT>
                      <a:noFill/>
                    </a:lnT>
                    <a:lnB>
                      <a:noFill/>
                    </a:lnB>
                  </a:tcPr>
                </a:tc>
                <a:tc>
                  <a:txBody>
                    <a:bodyPr/>
                    <a:lstStyle/>
                    <a:p>
                      <a:pPr algn="ctr" rtl="0" fontAlgn="ctr"/>
                      <a:r>
                        <a:rPr lang="en-US" sz="1600" b="0" i="0" u="none" strike="noStrike">
                          <a:solidFill>
                            <a:srgbClr val="000000"/>
                          </a:solidFill>
                          <a:latin typeface="Calibri"/>
                        </a:rPr>
                        <a:t>850</a:t>
                      </a:r>
                    </a:p>
                  </a:txBody>
                  <a:tcPr marL="9525" marR="9525" marT="9525" marB="0" anchor="ctr">
                    <a:lnL>
                      <a:noFill/>
                    </a:lnL>
                    <a:lnR>
                      <a:noFill/>
                    </a:lnR>
                    <a:lnT>
                      <a:noFill/>
                    </a:lnT>
                    <a:lnB>
                      <a:noFill/>
                    </a:lnB>
                  </a:tcPr>
                </a:tc>
              </a:tr>
              <a:tr h="167640">
                <a:tc>
                  <a:txBody>
                    <a:bodyPr/>
                    <a:lstStyle/>
                    <a:p>
                      <a:pPr algn="ctr" rtl="0" fontAlgn="ctr"/>
                      <a:r>
                        <a:rPr lang="en-US" sz="1600" b="0" i="0" u="none" strike="noStrike" dirty="0" err="1">
                          <a:solidFill>
                            <a:srgbClr val="000000"/>
                          </a:solidFill>
                          <a:latin typeface="Calibri"/>
                        </a:rPr>
                        <a:t>ZnSe</a:t>
                      </a:r>
                      <a:endParaRPr lang="en-US" sz="1600" b="0" i="0" u="none" strike="noStrike" dirty="0">
                        <a:solidFill>
                          <a:srgbClr val="000000"/>
                        </a:solidFill>
                        <a:latin typeface="Calibri"/>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Calibri"/>
                        </a:rPr>
                        <a:t>2.4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latin typeface="Calibri"/>
                        </a:rPr>
                        <a:t>1.66</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latin typeface="Calibri"/>
                        </a:rPr>
                        <a:t> 5-9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latin typeface="Calibri"/>
                        </a:rPr>
                        <a:t>525</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19" name="Rectangle 18"/>
          <p:cNvSpPr/>
          <p:nvPr/>
        </p:nvSpPr>
        <p:spPr>
          <a:xfrm>
            <a:off x="4868052" y="5124352"/>
            <a:ext cx="3924472" cy="338554"/>
          </a:xfrm>
          <a:prstGeom prst="rect">
            <a:avLst/>
          </a:prstGeom>
        </p:spPr>
        <p:txBody>
          <a:bodyPr wrap="none">
            <a:spAutoFit/>
          </a:bodyPr>
          <a:lstStyle/>
          <a:p>
            <a:r>
              <a:rPr lang="en-US" sz="1600" dirty="0" smtClean="0"/>
              <a:t>*</a:t>
            </a:r>
            <a:r>
              <a:rPr lang="en-US" sz="1600" dirty="0" err="1" smtClean="0"/>
              <a:t>d</a:t>
            </a:r>
            <a:r>
              <a:rPr lang="en-US" sz="1600" baseline="-25000" dirty="0" err="1" smtClean="0"/>
              <a:t>p</a:t>
            </a:r>
            <a:r>
              <a:rPr lang="en-US" sz="1600" dirty="0" smtClean="0"/>
              <a:t> based on n</a:t>
            </a:r>
            <a:r>
              <a:rPr lang="en-US" sz="1600" baseline="-25000" dirty="0" smtClean="0"/>
              <a:t>2</a:t>
            </a:r>
            <a:r>
              <a:rPr lang="en-US" sz="1600" dirty="0" smtClean="0"/>
              <a:t> = 1.5, </a:t>
            </a:r>
            <a:r>
              <a:rPr lang="el-GR" sz="1600" dirty="0" smtClean="0"/>
              <a:t>Θ</a:t>
            </a:r>
            <a:r>
              <a:rPr lang="en-US" sz="1600" dirty="0" smtClean="0"/>
              <a:t> = 45°, </a:t>
            </a:r>
            <a:r>
              <a:rPr lang="el-GR" sz="1600" dirty="0" smtClean="0"/>
              <a:t>λ</a:t>
            </a:r>
            <a:r>
              <a:rPr lang="en-US" sz="1600" dirty="0" smtClean="0"/>
              <a:t> = 1000 cm-1</a:t>
            </a:r>
            <a:endParaRPr lang="en-US" sz="1600" dirty="0"/>
          </a:p>
        </p:txBody>
      </p:sp>
      <p:sp>
        <p:nvSpPr>
          <p:cNvPr id="20" name="Rectangle 19"/>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6501"/>
            <a:ext cx="7772400" cy="1470025"/>
          </a:xfrm>
        </p:spPr>
        <p:txBody>
          <a:bodyPr/>
          <a:lstStyle/>
          <a:p>
            <a:r>
              <a:rPr lang="en-US" dirty="0" smtClean="0"/>
              <a:t>CHM 5175: Part 2.4</a:t>
            </a:r>
            <a:endParaRPr lang="en-US" dirty="0"/>
          </a:p>
        </p:txBody>
      </p:sp>
      <p:sp>
        <p:nvSpPr>
          <p:cNvPr id="3" name="Subtitle 2"/>
          <p:cNvSpPr>
            <a:spLocks noGrp="1"/>
          </p:cNvSpPr>
          <p:nvPr>
            <p:ph type="subTitle" idx="1"/>
          </p:nvPr>
        </p:nvSpPr>
        <p:spPr>
          <a:xfrm>
            <a:off x="1371600" y="1669972"/>
            <a:ext cx="6400800" cy="753911"/>
          </a:xfrm>
        </p:spPr>
        <p:txBody>
          <a:bodyPr/>
          <a:lstStyle/>
          <a:p>
            <a:r>
              <a:rPr lang="en-US" dirty="0" smtClean="0">
                <a:solidFill>
                  <a:schemeClr val="tx1"/>
                </a:solidFill>
              </a:rPr>
              <a:t>Other Absorption Techniques</a:t>
            </a:r>
          </a:p>
        </p:txBody>
      </p:sp>
      <p:sp>
        <p:nvSpPr>
          <p:cNvPr id="5" name="Slide Number Placeholder 4"/>
          <p:cNvSpPr>
            <a:spLocks noGrp="1"/>
          </p:cNvSpPr>
          <p:nvPr>
            <p:ph type="sldNum" sz="quarter" idx="12"/>
          </p:nvPr>
        </p:nvSpPr>
        <p:spPr/>
        <p:txBody>
          <a:bodyPr/>
          <a:lstStyle/>
          <a:p>
            <a:fld id="{C306B510-9EFE-40F6-9759-0796E16A2C2F}" type="slidenum">
              <a:rPr lang="en-US" smtClean="0"/>
              <a:pPr/>
              <a:t>8</a:t>
            </a:fld>
            <a:endParaRPr lang="en-US"/>
          </a:p>
        </p:txBody>
      </p:sp>
      <p:grpSp>
        <p:nvGrpSpPr>
          <p:cNvPr id="4" name="Group 5"/>
          <p:cNvGrpSpPr/>
          <p:nvPr/>
        </p:nvGrpSpPr>
        <p:grpSpPr>
          <a:xfrm>
            <a:off x="2537686" y="2646550"/>
            <a:ext cx="4057650" cy="1962613"/>
            <a:chOff x="228600" y="1386489"/>
            <a:chExt cx="4057650" cy="1908205"/>
          </a:xfrm>
        </p:grpSpPr>
        <p:sp>
          <p:nvSpPr>
            <p:cNvPr id="7" name="Rounded Rectangle 6"/>
            <p:cNvSpPr/>
            <p:nvPr/>
          </p:nvSpPr>
          <p:spPr>
            <a:xfrm>
              <a:off x="228600" y="1386489"/>
              <a:ext cx="4057650" cy="1908205"/>
            </a:xfrm>
            <a:prstGeom prst="roundRect">
              <a:avLst/>
            </a:prstGeom>
            <a:solidFill>
              <a:srgbClr val="00CC00">
                <a:alpha val="10196"/>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10" name="Oval 9"/>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2" name="Cube 11"/>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4" name="TextBox 13"/>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5" name="Cube 14"/>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8"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19" name="Subtitle 2"/>
          <p:cNvSpPr txBox="1">
            <a:spLocks/>
          </p:cNvSpPr>
          <p:nvPr/>
        </p:nvSpPr>
        <p:spPr>
          <a:xfrm>
            <a:off x="1353044" y="5021638"/>
            <a:ext cx="6400800" cy="128662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Ken Hanson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dirty="0" smtClean="0"/>
              <a:t>MWF 9:00 – 9:50 am</a:t>
            </a:r>
          </a:p>
          <a:p>
            <a:pPr lvl="0" algn="ctr">
              <a:spcBef>
                <a:spcPct val="20000"/>
              </a:spcBef>
              <a:defRPr/>
            </a:pPr>
            <a:r>
              <a:rPr kumimoji="0" lang="en-US" sz="2400" i="0" u="none" strike="noStrike" kern="1200" cap="none" spc="0" normalizeH="0" baseline="0" noProof="0" dirty="0" smtClean="0">
                <a:ln>
                  <a:noFill/>
                </a:ln>
                <a:solidFill>
                  <a:schemeClr val="tx1"/>
                </a:solidFill>
                <a:effectLst/>
                <a:uLnTx/>
                <a:uFillTx/>
                <a:latin typeface="+mn-lt"/>
                <a:ea typeface="+mn-ea"/>
                <a:cs typeface="+mn-cs"/>
              </a:rPr>
              <a:t>Office</a:t>
            </a:r>
            <a:r>
              <a:rPr kumimoji="0" lang="en-US" sz="2400" i="0" u="none" strike="noStrike" kern="1200" cap="none" spc="0" normalizeH="0" noProof="0" dirty="0" smtClean="0">
                <a:ln>
                  <a:noFill/>
                </a:ln>
                <a:solidFill>
                  <a:schemeClr val="tx1"/>
                </a:solidFill>
                <a:effectLst/>
                <a:uLnTx/>
                <a:uFillTx/>
                <a:latin typeface="+mn-lt"/>
                <a:ea typeface="+mn-ea"/>
                <a:cs typeface="+mn-cs"/>
              </a:rPr>
              <a:t> Hours </a:t>
            </a:r>
            <a:r>
              <a:rPr lang="en-US" sz="2400" dirty="0" smtClean="0"/>
              <a:t>MWF </a:t>
            </a:r>
            <a:r>
              <a:rPr kumimoji="0" lang="en-US" sz="2400" i="0" u="none" strike="noStrike" kern="1200" cap="none" spc="0" normalizeH="0" noProof="0" dirty="0" smtClean="0">
                <a:ln>
                  <a:noFill/>
                </a:ln>
                <a:solidFill>
                  <a:schemeClr val="tx1"/>
                </a:solidFill>
                <a:effectLst/>
                <a:uLnTx/>
                <a:uFillTx/>
                <a:latin typeface="+mn-lt"/>
                <a:ea typeface="+mn-ea"/>
                <a:cs typeface="+mn-cs"/>
              </a:rPr>
              <a:t>10:00-11:00</a:t>
            </a:r>
            <a:endParaRPr kumimoji="0" lang="en-US" sz="240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pic>
        <p:nvPicPr>
          <p:cNvPr id="119810" name="Picture 2" descr="http://www.gps.caltech.edu/%7Echemtob/ATRschematic2_small.bmp"/>
          <p:cNvPicPr>
            <a:picLocks noChangeAspect="1" noChangeArrowheads="1"/>
          </p:cNvPicPr>
          <p:nvPr/>
        </p:nvPicPr>
        <p:blipFill>
          <a:blip r:embed="rId2" cstate="print"/>
          <a:srcRect/>
          <a:stretch>
            <a:fillRect/>
          </a:stretch>
        </p:blipFill>
        <p:spPr bwMode="auto">
          <a:xfrm>
            <a:off x="159654" y="2264455"/>
            <a:ext cx="4143375" cy="2571751"/>
          </a:xfrm>
          <a:prstGeom prst="rect">
            <a:avLst/>
          </a:prstGeom>
          <a:noFill/>
        </p:spPr>
      </p:pic>
      <p:sp>
        <p:nvSpPr>
          <p:cNvPr id="8" name="TextBox 7"/>
          <p:cNvSpPr txBox="1"/>
          <p:nvPr/>
        </p:nvSpPr>
        <p:spPr>
          <a:xfrm>
            <a:off x="1128828" y="1798337"/>
            <a:ext cx="2325574" cy="461665"/>
          </a:xfrm>
          <a:prstGeom prst="rect">
            <a:avLst/>
          </a:prstGeom>
          <a:noFill/>
        </p:spPr>
        <p:txBody>
          <a:bodyPr wrap="square" rtlCol="0">
            <a:spAutoFit/>
          </a:bodyPr>
          <a:lstStyle/>
          <a:p>
            <a:pPr algn="ctr"/>
            <a:r>
              <a:rPr lang="en-US" sz="2400" dirty="0" smtClean="0"/>
              <a:t>Single Reflection</a:t>
            </a:r>
            <a:endParaRPr lang="en-US" sz="2400" dirty="0"/>
          </a:p>
        </p:txBody>
      </p:sp>
      <p:sp>
        <p:nvSpPr>
          <p:cNvPr id="9" name="TextBox 8"/>
          <p:cNvSpPr txBox="1"/>
          <p:nvPr/>
        </p:nvSpPr>
        <p:spPr>
          <a:xfrm>
            <a:off x="5136041" y="1790130"/>
            <a:ext cx="3717675" cy="461665"/>
          </a:xfrm>
          <a:prstGeom prst="rect">
            <a:avLst/>
          </a:prstGeom>
          <a:noFill/>
        </p:spPr>
        <p:txBody>
          <a:bodyPr wrap="square" rtlCol="0">
            <a:spAutoFit/>
          </a:bodyPr>
          <a:lstStyle/>
          <a:p>
            <a:pPr algn="ctr"/>
            <a:r>
              <a:rPr lang="en-US" sz="2400" dirty="0" smtClean="0"/>
              <a:t>Multiple Reflection</a:t>
            </a:r>
            <a:endParaRPr lang="en-US" sz="2400" dirty="0"/>
          </a:p>
        </p:txBody>
      </p:sp>
      <p:pic>
        <p:nvPicPr>
          <p:cNvPr id="119813" name="Picture 5"/>
          <p:cNvPicPr>
            <a:picLocks noChangeAspect="1" noChangeArrowheads="1"/>
          </p:cNvPicPr>
          <p:nvPr/>
        </p:nvPicPr>
        <p:blipFill>
          <a:blip r:embed="rId3" cstate="print"/>
          <a:srcRect/>
          <a:stretch>
            <a:fillRect/>
          </a:stretch>
        </p:blipFill>
        <p:spPr bwMode="auto">
          <a:xfrm>
            <a:off x="4556125" y="2502126"/>
            <a:ext cx="4556125" cy="1920582"/>
          </a:xfrm>
          <a:prstGeom prst="rect">
            <a:avLst/>
          </a:prstGeom>
          <a:noFill/>
          <a:ln w="9525">
            <a:noFill/>
            <a:miter lim="800000"/>
            <a:headEnd/>
            <a:tailEnd/>
          </a:ln>
        </p:spPr>
      </p:pic>
      <p:sp>
        <p:nvSpPr>
          <p:cNvPr id="11" name="TextBox 10"/>
          <p:cNvSpPr txBox="1"/>
          <p:nvPr/>
        </p:nvSpPr>
        <p:spPr>
          <a:xfrm>
            <a:off x="4498069" y="4233194"/>
            <a:ext cx="1334828" cy="707886"/>
          </a:xfrm>
          <a:prstGeom prst="rect">
            <a:avLst/>
          </a:prstGeom>
          <a:noFill/>
          <a:ln w="38100">
            <a:noFill/>
          </a:ln>
        </p:spPr>
        <p:txBody>
          <a:bodyPr wrap="square" rtlCol="0">
            <a:spAutoFit/>
          </a:bodyPr>
          <a:lstStyle/>
          <a:p>
            <a:pPr algn="ctr"/>
            <a:r>
              <a:rPr lang="en-US" sz="2000" b="1" dirty="0" smtClean="0">
                <a:solidFill>
                  <a:srgbClr val="FF0000"/>
                </a:solidFill>
              </a:rPr>
              <a:t>Incident light</a:t>
            </a:r>
            <a:endParaRPr lang="en-US" sz="2000" b="1" dirty="0">
              <a:solidFill>
                <a:srgbClr val="FF0000"/>
              </a:solidFill>
            </a:endParaRPr>
          </a:p>
        </p:txBody>
      </p:sp>
      <p:sp>
        <p:nvSpPr>
          <p:cNvPr id="12" name="TextBox 11"/>
          <p:cNvSpPr txBox="1"/>
          <p:nvPr/>
        </p:nvSpPr>
        <p:spPr>
          <a:xfrm>
            <a:off x="7997854" y="4240451"/>
            <a:ext cx="1334828" cy="400110"/>
          </a:xfrm>
          <a:prstGeom prst="rect">
            <a:avLst/>
          </a:prstGeom>
          <a:noFill/>
          <a:ln w="38100">
            <a:noFill/>
          </a:ln>
        </p:spPr>
        <p:txBody>
          <a:bodyPr wrap="square" rtlCol="0">
            <a:spAutoFit/>
          </a:bodyPr>
          <a:lstStyle/>
          <a:p>
            <a:pPr algn="ctr"/>
            <a:r>
              <a:rPr lang="en-US" sz="2000" b="1" dirty="0" smtClean="0">
                <a:solidFill>
                  <a:srgbClr val="0000FF"/>
                </a:solidFill>
              </a:rPr>
              <a:t>Detector</a:t>
            </a:r>
            <a:endParaRPr lang="en-US" sz="2000" b="1" dirty="0">
              <a:solidFill>
                <a:srgbClr val="0000FF"/>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97627" y="1342954"/>
            <a:ext cx="6625568" cy="4746247"/>
            <a:chOff x="229767" y="2876921"/>
            <a:chExt cx="4533599" cy="3247653"/>
          </a:xfrm>
        </p:grpSpPr>
        <p:grpSp>
          <p:nvGrpSpPr>
            <p:cNvPr id="4" name="Group 31"/>
            <p:cNvGrpSpPr/>
            <p:nvPr/>
          </p:nvGrpSpPr>
          <p:grpSpPr>
            <a:xfrm>
              <a:off x="1753466" y="2876921"/>
              <a:ext cx="3009900" cy="1447427"/>
              <a:chOff x="4953000" y="3897620"/>
              <a:chExt cx="3495675" cy="1944516"/>
            </a:xfrm>
          </p:grpSpPr>
          <p:grpSp>
            <p:nvGrpSpPr>
              <p:cNvPr id="14" name="Group 22"/>
              <p:cNvGrpSpPr/>
              <p:nvPr/>
            </p:nvGrpSpPr>
            <p:grpSpPr>
              <a:xfrm>
                <a:off x="4953000" y="4541077"/>
                <a:ext cx="3495675" cy="1301059"/>
                <a:chOff x="4572000" y="4464877"/>
                <a:chExt cx="3495675" cy="1301059"/>
              </a:xfrm>
            </p:grpSpPr>
            <p:graphicFrame>
              <p:nvGraphicFramePr>
                <p:cNvPr id="19" name="Object 2"/>
                <p:cNvGraphicFramePr>
                  <a:graphicFrameLocks noChangeAspect="1"/>
                </p:cNvGraphicFramePr>
                <p:nvPr/>
              </p:nvGraphicFramePr>
              <p:xfrm>
                <a:off x="4975226" y="4525964"/>
                <a:ext cx="2759074" cy="588962"/>
              </p:xfrm>
              <a:graphic>
                <a:graphicData uri="http://schemas.openxmlformats.org/presentationml/2006/ole">
                  <p:oleObj spid="_x0000_s111622" name="CS ChemDraw Drawing" r:id="rId3" imgW="5368622" imgH="1366740" progId="ChemDraw.Document.6.0">
                    <p:embed/>
                  </p:oleObj>
                </a:graphicData>
              </a:graphic>
            </p:graphicFrame>
            <p:sp>
              <p:nvSpPr>
                <p:cNvPr id="20" name="TextBox 19"/>
                <p:cNvSpPr txBox="1"/>
                <p:nvPr/>
              </p:nvSpPr>
              <p:spPr>
                <a:xfrm>
                  <a:off x="5965262" y="4464877"/>
                  <a:ext cx="983296" cy="424386"/>
                </a:xfrm>
                <a:prstGeom prst="rect">
                  <a:avLst/>
                </a:prstGeom>
                <a:noFill/>
              </p:spPr>
              <p:txBody>
                <a:bodyPr wrap="square" rtlCol="0">
                  <a:spAutoFit/>
                </a:bodyPr>
                <a:lstStyle/>
                <a:p>
                  <a:r>
                    <a:rPr lang="en-US" sz="2400" dirty="0" smtClean="0"/>
                    <a:t>TiO</a:t>
                  </a:r>
                  <a:r>
                    <a:rPr lang="en-US" sz="2400" baseline="-25000" dirty="0" smtClean="0"/>
                    <a:t>2</a:t>
                  </a:r>
                  <a:endParaRPr lang="en-US" sz="2400" baseline="-25000" dirty="0"/>
                </a:p>
              </p:txBody>
            </p:sp>
            <p:pic>
              <p:nvPicPr>
                <p:cNvPr id="21" name="Picture 6"/>
                <p:cNvPicPr>
                  <a:picLocks noChangeAspect="1" noChangeArrowheads="1"/>
                </p:cNvPicPr>
                <p:nvPr/>
              </p:nvPicPr>
              <p:blipFill>
                <a:blip r:embed="rId4" cstate="print"/>
                <a:srcRect/>
                <a:stretch>
                  <a:fillRect/>
                </a:stretch>
              </p:blipFill>
              <p:spPr bwMode="auto">
                <a:xfrm>
                  <a:off x="4572000" y="5076825"/>
                  <a:ext cx="3495675" cy="689111"/>
                </a:xfrm>
                <a:prstGeom prst="rect">
                  <a:avLst/>
                </a:prstGeom>
                <a:noFill/>
                <a:ln w="9525">
                  <a:noFill/>
                  <a:miter lim="800000"/>
                  <a:headEnd/>
                  <a:tailEnd/>
                </a:ln>
              </p:spPr>
            </p:pic>
          </p:grpSp>
          <p:cxnSp>
            <p:nvCxnSpPr>
              <p:cNvPr id="15" name="Straight Arrow Connector 14"/>
              <p:cNvCxnSpPr/>
              <p:nvPr/>
            </p:nvCxnSpPr>
            <p:spPr>
              <a:xfrm rot="16200000" flipH="1">
                <a:off x="7500938" y="4462461"/>
                <a:ext cx="247649" cy="95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243501" y="3897620"/>
                <a:ext cx="1001483" cy="424386"/>
              </a:xfrm>
              <a:prstGeom prst="rect">
                <a:avLst/>
              </a:prstGeom>
            </p:spPr>
            <p:txBody>
              <a:bodyPr wrap="none">
                <a:spAutoFit/>
              </a:bodyPr>
              <a:lstStyle/>
              <a:p>
                <a:r>
                  <a:rPr lang="en-US" sz="2400" dirty="0" smtClean="0"/>
                  <a:t>Pressure</a:t>
                </a:r>
                <a:endParaRPr lang="en-US" sz="2400" dirty="0"/>
              </a:p>
            </p:txBody>
          </p:sp>
          <p:cxnSp>
            <p:nvCxnSpPr>
              <p:cNvPr id="17" name="Straight Arrow Connector 16"/>
              <p:cNvCxnSpPr/>
              <p:nvPr/>
            </p:nvCxnSpPr>
            <p:spPr>
              <a:xfrm rot="16200000" flipH="1">
                <a:off x="6605588" y="4462461"/>
                <a:ext cx="247649" cy="95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5710238" y="4462461"/>
                <a:ext cx="247649" cy="95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38"/>
            <p:cNvGrpSpPr/>
            <p:nvPr/>
          </p:nvGrpSpPr>
          <p:grpSpPr>
            <a:xfrm>
              <a:off x="2052660" y="4552949"/>
              <a:ext cx="2503465" cy="1571625"/>
              <a:chOff x="4509245" y="5162550"/>
              <a:chExt cx="2503465" cy="1571625"/>
            </a:xfrm>
          </p:grpSpPr>
          <p:pic>
            <p:nvPicPr>
              <p:cNvPr id="9" name="Picture 3"/>
              <p:cNvPicPr>
                <a:picLocks noChangeAspect="1" noChangeArrowheads="1"/>
              </p:cNvPicPr>
              <p:nvPr/>
            </p:nvPicPr>
            <p:blipFill>
              <a:blip r:embed="rId5" cstate="print"/>
              <a:srcRect/>
              <a:stretch>
                <a:fillRect/>
              </a:stretch>
            </p:blipFill>
            <p:spPr bwMode="auto">
              <a:xfrm>
                <a:off x="4962525" y="6134100"/>
                <a:ext cx="1524000" cy="600075"/>
              </a:xfrm>
              <a:prstGeom prst="rect">
                <a:avLst/>
              </a:prstGeom>
              <a:noFill/>
              <a:ln w="9525">
                <a:noFill/>
                <a:miter lim="800000"/>
                <a:headEnd/>
                <a:tailEnd/>
              </a:ln>
            </p:spPr>
          </p:pic>
          <p:graphicFrame>
            <p:nvGraphicFramePr>
              <p:cNvPr id="10" name="Object 2"/>
              <p:cNvGraphicFramePr>
                <a:graphicFrameLocks noChangeAspect="1"/>
              </p:cNvGraphicFramePr>
              <p:nvPr/>
            </p:nvGraphicFramePr>
            <p:xfrm>
              <a:off x="4509245" y="5673442"/>
              <a:ext cx="2503465" cy="481207"/>
            </p:xfrm>
            <a:graphic>
              <a:graphicData uri="http://schemas.openxmlformats.org/presentationml/2006/ole">
                <p:oleObj spid="_x0000_s111623" name="CS ChemDraw Drawing" r:id="rId6" imgW="5368622" imgH="1366740" progId="ChemDraw.Document.6.0">
                  <p:embed/>
                </p:oleObj>
              </a:graphicData>
            </a:graphic>
          </p:graphicFrame>
          <p:sp>
            <p:nvSpPr>
              <p:cNvPr id="11" name="TextBox 10"/>
              <p:cNvSpPr txBox="1"/>
              <p:nvPr/>
            </p:nvSpPr>
            <p:spPr>
              <a:xfrm>
                <a:off x="5457046" y="5726620"/>
                <a:ext cx="955839" cy="315898"/>
              </a:xfrm>
              <a:prstGeom prst="rect">
                <a:avLst/>
              </a:prstGeom>
              <a:noFill/>
            </p:spPr>
            <p:txBody>
              <a:bodyPr wrap="square" rtlCol="0">
                <a:spAutoFit/>
              </a:bodyPr>
              <a:lstStyle/>
              <a:p>
                <a:r>
                  <a:rPr lang="en-US" sz="2400" dirty="0" smtClean="0"/>
                  <a:t>TiO</a:t>
                </a:r>
                <a:r>
                  <a:rPr lang="en-US" sz="2400" baseline="-25000" dirty="0" smtClean="0"/>
                  <a:t>2</a:t>
                </a:r>
                <a:endParaRPr lang="en-US" sz="2400" baseline="-25000" dirty="0"/>
              </a:p>
            </p:txBody>
          </p:sp>
          <p:cxnSp>
            <p:nvCxnSpPr>
              <p:cNvPr id="12" name="Straight Arrow Connector 11"/>
              <p:cNvCxnSpPr/>
              <p:nvPr/>
            </p:nvCxnSpPr>
            <p:spPr>
              <a:xfrm rot="5400000">
                <a:off x="5471085" y="5406596"/>
                <a:ext cx="497486" cy="939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660721" y="5235061"/>
                <a:ext cx="1117682" cy="315898"/>
              </a:xfrm>
              <a:prstGeom prst="rect">
                <a:avLst/>
              </a:prstGeom>
            </p:spPr>
            <p:txBody>
              <a:bodyPr wrap="square">
                <a:spAutoFit/>
              </a:bodyPr>
              <a:lstStyle/>
              <a:p>
                <a:r>
                  <a:rPr lang="en-US" sz="2400" dirty="0" smtClean="0"/>
                  <a:t>Pressure</a:t>
                </a:r>
                <a:endParaRPr lang="en-US" sz="2400" dirty="0"/>
              </a:p>
            </p:txBody>
          </p:sp>
        </p:grpSp>
        <p:sp>
          <p:nvSpPr>
            <p:cNvPr id="6" name="Rectangle 5"/>
            <p:cNvSpPr/>
            <p:nvPr/>
          </p:nvSpPr>
          <p:spPr>
            <a:xfrm>
              <a:off x="244011" y="3490357"/>
              <a:ext cx="1366345" cy="442257"/>
            </a:xfrm>
            <a:prstGeom prst="rect">
              <a:avLst/>
            </a:prstGeom>
          </p:spPr>
          <p:txBody>
            <a:bodyPr wrap="none">
              <a:spAutoFit/>
            </a:bodyPr>
            <a:lstStyle/>
            <a:p>
              <a:r>
                <a:rPr lang="en-US" sz="3600" dirty="0" smtClean="0"/>
                <a:t>Multi ATR</a:t>
              </a:r>
              <a:endParaRPr lang="en-US" sz="3600" dirty="0"/>
            </a:p>
          </p:txBody>
        </p:sp>
        <p:sp>
          <p:nvSpPr>
            <p:cNvPr id="7" name="Rectangle 6"/>
            <p:cNvSpPr/>
            <p:nvPr/>
          </p:nvSpPr>
          <p:spPr>
            <a:xfrm>
              <a:off x="229767" y="5235058"/>
              <a:ext cx="1442030" cy="442257"/>
            </a:xfrm>
            <a:prstGeom prst="rect">
              <a:avLst/>
            </a:prstGeom>
          </p:spPr>
          <p:txBody>
            <a:bodyPr wrap="none">
              <a:spAutoFit/>
            </a:bodyPr>
            <a:lstStyle/>
            <a:p>
              <a:r>
                <a:rPr lang="en-US" sz="3600" dirty="0" smtClean="0"/>
                <a:t>Single ATR</a:t>
              </a:r>
              <a:endParaRPr lang="en-US" sz="3600" dirty="0"/>
            </a:p>
          </p:txBody>
        </p:sp>
        <p:sp>
          <p:nvSpPr>
            <p:cNvPr id="8" name="Rectangle 7"/>
            <p:cNvSpPr/>
            <p:nvPr/>
          </p:nvSpPr>
          <p:spPr>
            <a:xfrm>
              <a:off x="749700" y="4406383"/>
              <a:ext cx="362054" cy="400136"/>
            </a:xfrm>
            <a:prstGeom prst="rect">
              <a:avLst/>
            </a:prstGeom>
          </p:spPr>
          <p:txBody>
            <a:bodyPr wrap="none">
              <a:spAutoFit/>
            </a:bodyPr>
            <a:lstStyle/>
            <a:p>
              <a:r>
                <a:rPr lang="en-US" sz="3200" dirty="0" err="1" smtClean="0"/>
                <a:t>vs</a:t>
              </a:r>
              <a:endParaRPr lang="en-US" sz="3200" dirty="0"/>
            </a:p>
          </p:txBody>
        </p:sp>
      </p:grpSp>
      <p:sp>
        <p:nvSpPr>
          <p:cNvPr id="22" name="Rectangle 21"/>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Single </a:t>
            </a:r>
            <a:r>
              <a:rPr lang="en-US" sz="3200" b="1" u="sng" dirty="0" err="1" smtClean="0">
                <a:solidFill>
                  <a:schemeClr val="tx2"/>
                </a:solidFill>
              </a:rPr>
              <a:t>vs</a:t>
            </a:r>
            <a:r>
              <a:rPr lang="en-US" sz="3200" b="1" u="sng" dirty="0" smtClean="0">
                <a:solidFill>
                  <a:schemeClr val="tx2"/>
                </a:solidFill>
              </a:rPr>
              <a:t> Multi ATR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pic>
        <p:nvPicPr>
          <p:cNvPr id="118791" name="Picture 7"/>
          <p:cNvPicPr>
            <a:picLocks noChangeAspect="1" noChangeArrowheads="1"/>
          </p:cNvPicPr>
          <p:nvPr/>
        </p:nvPicPr>
        <p:blipFill>
          <a:blip r:embed="rId2" cstate="print"/>
          <a:srcRect/>
          <a:stretch>
            <a:fillRect/>
          </a:stretch>
        </p:blipFill>
        <p:spPr bwMode="auto">
          <a:xfrm>
            <a:off x="4730293" y="2086425"/>
            <a:ext cx="4163559" cy="2684912"/>
          </a:xfrm>
          <a:prstGeom prst="rect">
            <a:avLst/>
          </a:prstGeom>
          <a:noFill/>
          <a:ln w="9525">
            <a:noFill/>
            <a:miter lim="800000"/>
            <a:headEnd/>
            <a:tailEnd/>
          </a:ln>
        </p:spPr>
      </p:pic>
      <p:sp>
        <p:nvSpPr>
          <p:cNvPr id="12" name="TextBox 11"/>
          <p:cNvSpPr txBox="1"/>
          <p:nvPr/>
        </p:nvSpPr>
        <p:spPr>
          <a:xfrm>
            <a:off x="5136041" y="1107972"/>
            <a:ext cx="3717675" cy="461665"/>
          </a:xfrm>
          <a:prstGeom prst="rect">
            <a:avLst/>
          </a:prstGeom>
          <a:noFill/>
        </p:spPr>
        <p:txBody>
          <a:bodyPr wrap="square" rtlCol="0">
            <a:spAutoFit/>
          </a:bodyPr>
          <a:lstStyle/>
          <a:p>
            <a:pPr algn="ctr"/>
            <a:r>
              <a:rPr lang="en-US" sz="2400" dirty="0" smtClean="0"/>
              <a:t>Multiple Reflection</a:t>
            </a:r>
            <a:endParaRPr lang="en-US" sz="2400" dirty="0"/>
          </a:p>
        </p:txBody>
      </p:sp>
      <p:pic>
        <p:nvPicPr>
          <p:cNvPr id="118793" name="Picture 9" descr="http://www.piketech.com/images/P/MIRacle%20Single%20Reflection%20ATR.png"/>
          <p:cNvPicPr>
            <a:picLocks noChangeAspect="1" noChangeArrowheads="1"/>
          </p:cNvPicPr>
          <p:nvPr/>
        </p:nvPicPr>
        <p:blipFill>
          <a:blip r:embed="rId3" cstate="print"/>
          <a:srcRect/>
          <a:stretch>
            <a:fillRect/>
          </a:stretch>
        </p:blipFill>
        <p:spPr bwMode="auto">
          <a:xfrm>
            <a:off x="-159657" y="1408347"/>
            <a:ext cx="5057775" cy="5057775"/>
          </a:xfrm>
          <a:prstGeom prst="rect">
            <a:avLst/>
          </a:prstGeom>
          <a:noFill/>
        </p:spPr>
      </p:pic>
      <p:sp>
        <p:nvSpPr>
          <p:cNvPr id="14" name="TextBox 13"/>
          <p:cNvSpPr txBox="1"/>
          <p:nvPr/>
        </p:nvSpPr>
        <p:spPr>
          <a:xfrm>
            <a:off x="1128828" y="1116179"/>
            <a:ext cx="2325574" cy="461665"/>
          </a:xfrm>
          <a:prstGeom prst="rect">
            <a:avLst/>
          </a:prstGeom>
          <a:noFill/>
        </p:spPr>
        <p:txBody>
          <a:bodyPr wrap="square" rtlCol="0">
            <a:spAutoFit/>
          </a:bodyPr>
          <a:lstStyle/>
          <a:p>
            <a:pPr algn="ctr"/>
            <a:r>
              <a:rPr lang="en-US" sz="2400" dirty="0" smtClean="0"/>
              <a:t>Single Reflection</a:t>
            </a: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152131" y="1249158"/>
            <a:ext cx="2629169" cy="1402446"/>
            <a:chOff x="5128592" y="1033946"/>
            <a:chExt cx="3345110" cy="1732318"/>
          </a:xfrm>
        </p:grpSpPr>
        <p:sp>
          <p:nvSpPr>
            <p:cNvPr id="6" name="Cube 5"/>
            <p:cNvSpPr/>
            <p:nvPr/>
          </p:nvSpPr>
          <p:spPr>
            <a:xfrm>
              <a:off x="5128592" y="1669763"/>
              <a:ext cx="2557669" cy="490330"/>
            </a:xfrm>
            <a:prstGeom prst="cube">
              <a:avLst>
                <a:gd name="adj" fmla="val 84259"/>
              </a:avLst>
            </a:prstGeom>
            <a:solidFill>
              <a:schemeClr val="bg1">
                <a:lumMod val="7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8"/>
            <p:cNvGraphicFramePr>
              <a:graphicFrameLocks noChangeAspect="1"/>
            </p:cNvGraphicFramePr>
            <p:nvPr/>
          </p:nvGraphicFramePr>
          <p:xfrm>
            <a:off x="5139849" y="1033946"/>
            <a:ext cx="2573336" cy="1077913"/>
          </p:xfrm>
          <a:graphic>
            <a:graphicData uri="http://schemas.openxmlformats.org/presentationml/2006/ole">
              <p:oleObj spid="_x0000_s68676" name="CS ChemDraw Drawing" r:id="rId3" imgW="2573827" imgH="1078650" progId="ChemDraw.Document.6.0">
                <p:embed/>
              </p:oleObj>
            </a:graphicData>
          </a:graphic>
        </p:graphicFrame>
        <p:cxnSp>
          <p:nvCxnSpPr>
            <p:cNvPr id="8" name="Straight Arrow Connector 7"/>
            <p:cNvCxnSpPr/>
            <p:nvPr/>
          </p:nvCxnSpPr>
          <p:spPr>
            <a:xfrm rot="10800000">
              <a:off x="7003782" y="1716165"/>
              <a:ext cx="803389" cy="39848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725465" y="1919119"/>
              <a:ext cx="748237" cy="388695"/>
            </a:xfrm>
            <a:prstGeom prst="rect">
              <a:avLst/>
            </a:prstGeom>
          </p:spPr>
          <p:txBody>
            <a:bodyPr wrap="none">
              <a:spAutoFit/>
            </a:bodyPr>
            <a:lstStyle/>
            <a:p>
              <a:r>
                <a:rPr lang="en-US" dirty="0" smtClean="0"/>
                <a:t>Z-955</a:t>
              </a:r>
              <a:endParaRPr lang="en-US" dirty="0"/>
            </a:p>
          </p:txBody>
        </p:sp>
        <p:cxnSp>
          <p:nvCxnSpPr>
            <p:cNvPr id="10" name="Straight Arrow Connector 9"/>
            <p:cNvCxnSpPr/>
            <p:nvPr/>
          </p:nvCxnSpPr>
          <p:spPr>
            <a:xfrm rot="16200000" flipV="1">
              <a:off x="6188766" y="2213118"/>
              <a:ext cx="192160" cy="16565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48285" y="2310061"/>
              <a:ext cx="1495370" cy="456203"/>
            </a:xfrm>
            <a:prstGeom prst="rect">
              <a:avLst/>
            </a:prstGeom>
          </p:spPr>
          <p:txBody>
            <a:bodyPr wrap="none">
              <a:spAutoFit/>
            </a:bodyPr>
            <a:lstStyle/>
            <a:p>
              <a:r>
                <a:rPr lang="en-US" dirty="0" smtClean="0"/>
                <a:t>Glass Slide</a:t>
              </a:r>
              <a:endParaRPr lang="en-US" dirty="0"/>
            </a:p>
          </p:txBody>
        </p:sp>
      </p:grpSp>
      <p:sp>
        <p:nvSpPr>
          <p:cNvPr id="23" name="Rectangle 22"/>
          <p:cNvSpPr/>
          <p:nvPr/>
        </p:nvSpPr>
        <p:spPr>
          <a:xfrm>
            <a:off x="4842823" y="4949633"/>
            <a:ext cx="3710627" cy="1200329"/>
          </a:xfrm>
          <a:prstGeom prst="rect">
            <a:avLst/>
          </a:prstGeom>
        </p:spPr>
        <p:txBody>
          <a:bodyPr wrap="square">
            <a:spAutoFit/>
          </a:bodyPr>
          <a:lstStyle/>
          <a:p>
            <a:r>
              <a:rPr lang="en-US" dirty="0" smtClean="0"/>
              <a:t>C-9 alkyl chain- 2856, 2926, 2959 cm</a:t>
            </a:r>
            <a:r>
              <a:rPr lang="en-US" baseline="30000" dirty="0" smtClean="0"/>
              <a:t>-1</a:t>
            </a:r>
            <a:endParaRPr lang="en-US" dirty="0" smtClean="0"/>
          </a:p>
          <a:p>
            <a:r>
              <a:rPr lang="en-US" dirty="0" err="1" smtClean="0"/>
              <a:t>Bipyridine</a:t>
            </a:r>
            <a:r>
              <a:rPr lang="en-US" dirty="0" smtClean="0"/>
              <a:t>- 1398, 1548, 1615 cm</a:t>
            </a:r>
            <a:r>
              <a:rPr lang="en-US" baseline="30000" dirty="0" smtClean="0"/>
              <a:t>-1</a:t>
            </a:r>
          </a:p>
          <a:p>
            <a:r>
              <a:rPr lang="en-US" dirty="0" smtClean="0"/>
              <a:t>PO</a:t>
            </a:r>
            <a:r>
              <a:rPr lang="en-US" baseline="-25000" dirty="0" smtClean="0"/>
              <a:t>3</a:t>
            </a:r>
            <a:r>
              <a:rPr lang="en-US" dirty="0" smtClean="0"/>
              <a:t>H</a:t>
            </a:r>
            <a:r>
              <a:rPr lang="en-US" baseline="-25000" dirty="0" smtClean="0"/>
              <a:t>2</a:t>
            </a:r>
            <a:r>
              <a:rPr lang="en-US" dirty="0" smtClean="0"/>
              <a:t>-  952, 1060, 1151 cm</a:t>
            </a:r>
            <a:r>
              <a:rPr lang="en-US" baseline="30000" dirty="0" smtClean="0"/>
              <a:t>-1</a:t>
            </a:r>
          </a:p>
          <a:p>
            <a:r>
              <a:rPr lang="en-US" dirty="0" smtClean="0"/>
              <a:t>SCN-  2104 cm</a:t>
            </a:r>
            <a:r>
              <a:rPr lang="en-US" baseline="30000" dirty="0" smtClean="0"/>
              <a:t>-1</a:t>
            </a:r>
            <a:endParaRPr lang="en-US" baseline="30000" dirty="0"/>
          </a:p>
        </p:txBody>
      </p:sp>
      <p:graphicFrame>
        <p:nvGraphicFramePr>
          <p:cNvPr id="50182" name="Object 6"/>
          <p:cNvGraphicFramePr>
            <a:graphicFrameLocks noChangeAspect="1"/>
          </p:cNvGraphicFramePr>
          <p:nvPr/>
        </p:nvGraphicFramePr>
        <p:xfrm>
          <a:off x="2566798" y="1240029"/>
          <a:ext cx="1466764" cy="1722246"/>
        </p:xfrm>
        <a:graphic>
          <a:graphicData uri="http://schemas.openxmlformats.org/presentationml/2006/ole">
            <p:oleObj spid="_x0000_s68677" name="CS ChemDraw Drawing" r:id="rId4" imgW="2323684" imgH="2728890" progId="ChemDraw.Document.6.0">
              <p:embed/>
            </p:oleObj>
          </a:graphicData>
        </a:graphic>
      </p:graphicFrame>
      <p:grpSp>
        <p:nvGrpSpPr>
          <p:cNvPr id="3" name="Group 34"/>
          <p:cNvGrpSpPr/>
          <p:nvPr/>
        </p:nvGrpSpPr>
        <p:grpSpPr>
          <a:xfrm>
            <a:off x="4086225" y="1162050"/>
            <a:ext cx="6252141" cy="3657600"/>
            <a:chOff x="4086225" y="1076325"/>
            <a:chExt cx="6252141" cy="3657600"/>
          </a:xfrm>
        </p:grpSpPr>
        <p:grpSp>
          <p:nvGrpSpPr>
            <p:cNvPr id="5" name="Group 32"/>
            <p:cNvGrpSpPr/>
            <p:nvPr/>
          </p:nvGrpSpPr>
          <p:grpSpPr>
            <a:xfrm>
              <a:off x="4086225" y="1300164"/>
              <a:ext cx="4981575" cy="3433761"/>
              <a:chOff x="4086225" y="985839"/>
              <a:chExt cx="4981575" cy="3433761"/>
            </a:xfrm>
          </p:grpSpPr>
          <p:grpSp>
            <p:nvGrpSpPr>
              <p:cNvPr id="12" name="Group 30"/>
              <p:cNvGrpSpPr/>
              <p:nvPr/>
            </p:nvGrpSpPr>
            <p:grpSpPr>
              <a:xfrm>
                <a:off x="4086225" y="985839"/>
                <a:ext cx="4981575" cy="3433761"/>
                <a:chOff x="4741867" y="1033464"/>
                <a:chExt cx="4240208" cy="2881311"/>
              </a:xfrm>
            </p:grpSpPr>
            <p:pic>
              <p:nvPicPr>
                <p:cNvPr id="50184" name="Picture 8"/>
                <p:cNvPicPr>
                  <a:picLocks noChangeAspect="1" noChangeArrowheads="1"/>
                </p:cNvPicPr>
                <p:nvPr/>
              </p:nvPicPr>
              <p:blipFill>
                <a:blip r:embed="rId5" cstate="print"/>
                <a:srcRect/>
                <a:stretch>
                  <a:fillRect/>
                </a:stretch>
              </p:blipFill>
              <p:spPr bwMode="auto">
                <a:xfrm>
                  <a:off x="4741867" y="1033464"/>
                  <a:ext cx="4240208" cy="2881311"/>
                </a:xfrm>
                <a:prstGeom prst="rect">
                  <a:avLst/>
                </a:prstGeom>
                <a:noFill/>
                <a:ln w="9525">
                  <a:noFill/>
                  <a:miter lim="800000"/>
                  <a:headEnd/>
                  <a:tailEnd/>
                </a:ln>
              </p:spPr>
            </p:pic>
            <p:graphicFrame>
              <p:nvGraphicFramePr>
                <p:cNvPr id="50183" name="Object 7"/>
                <p:cNvGraphicFramePr>
                  <a:graphicFrameLocks noChangeAspect="1"/>
                </p:cNvGraphicFramePr>
                <p:nvPr/>
              </p:nvGraphicFramePr>
              <p:xfrm>
                <a:off x="7903591" y="1439645"/>
                <a:ext cx="687959" cy="639491"/>
              </p:xfrm>
              <a:graphic>
                <a:graphicData uri="http://schemas.openxmlformats.org/presentationml/2006/ole">
                  <p:oleObj spid="_x0000_s68678" name="CS ChemDraw Drawing" r:id="rId6" imgW="808522" imgH="750771" progId="ChemDraw.Document.6.0">
                    <p:embed/>
                  </p:oleObj>
                </a:graphicData>
              </a:graphic>
            </p:graphicFrame>
            <p:sp>
              <p:nvSpPr>
                <p:cNvPr id="26" name="Rectangle 25"/>
                <p:cNvSpPr/>
                <p:nvPr/>
              </p:nvSpPr>
              <p:spPr>
                <a:xfrm>
                  <a:off x="6840926" y="1644515"/>
                  <a:ext cx="443717" cy="284085"/>
                </a:xfrm>
                <a:prstGeom prst="rect">
                  <a:avLst/>
                </a:prstGeom>
              </p:spPr>
              <p:txBody>
                <a:bodyPr wrap="none">
                  <a:spAutoFit/>
                </a:bodyPr>
                <a:lstStyle/>
                <a:p>
                  <a:r>
                    <a:rPr lang="en-US" sz="1600" dirty="0" smtClean="0"/>
                    <a:t>SCN</a:t>
                  </a:r>
                  <a:endParaRPr lang="en-US" sz="1600" dirty="0"/>
                </a:p>
              </p:txBody>
            </p:sp>
            <p:graphicFrame>
              <p:nvGraphicFramePr>
                <p:cNvPr id="50185" name="Object 9"/>
                <p:cNvGraphicFramePr>
                  <a:graphicFrameLocks noChangeAspect="1"/>
                </p:cNvGraphicFramePr>
                <p:nvPr/>
              </p:nvGraphicFramePr>
              <p:xfrm>
                <a:off x="6234113" y="2365375"/>
                <a:ext cx="523875" cy="144463"/>
              </p:xfrm>
              <a:graphic>
                <a:graphicData uri="http://schemas.openxmlformats.org/presentationml/2006/ole">
                  <p:oleObj spid="_x0000_s68679" name="CS ChemDraw Drawing" r:id="rId7" imgW="530942" imgH="137652" progId="ChemDraw.Document.6.0">
                    <p:embed/>
                  </p:oleObj>
                </a:graphicData>
              </a:graphic>
            </p:graphicFrame>
            <p:graphicFrame>
              <p:nvGraphicFramePr>
                <p:cNvPr id="50186" name="Object 10"/>
                <p:cNvGraphicFramePr>
                  <a:graphicFrameLocks noChangeAspect="1"/>
                </p:cNvGraphicFramePr>
                <p:nvPr/>
              </p:nvGraphicFramePr>
              <p:xfrm>
                <a:off x="5937250" y="2146300"/>
                <a:ext cx="525463" cy="144463"/>
              </p:xfrm>
              <a:graphic>
                <a:graphicData uri="http://schemas.openxmlformats.org/presentationml/2006/ole">
                  <p:oleObj spid="_x0000_s68680" name="CS ChemDraw Drawing" r:id="rId8" imgW="530942" imgH="137652" progId="ChemDraw.Document.6.0">
                    <p:embed/>
                  </p:oleObj>
                </a:graphicData>
              </a:graphic>
            </p:graphicFrame>
          </p:grpSp>
          <p:sp>
            <p:nvSpPr>
              <p:cNvPr id="32" name="Rectangle 31"/>
              <p:cNvSpPr/>
              <p:nvPr/>
            </p:nvSpPr>
            <p:spPr>
              <a:xfrm>
                <a:off x="4898381" y="1606034"/>
                <a:ext cx="692818" cy="338554"/>
              </a:xfrm>
              <a:prstGeom prst="rect">
                <a:avLst/>
              </a:prstGeom>
            </p:spPr>
            <p:txBody>
              <a:bodyPr wrap="none">
                <a:spAutoFit/>
              </a:bodyPr>
              <a:lstStyle/>
              <a:p>
                <a:r>
                  <a:rPr lang="en-US" sz="1600" dirty="0" smtClean="0"/>
                  <a:t>PO</a:t>
                </a:r>
                <a:r>
                  <a:rPr lang="en-US" sz="1600" baseline="-25000" dirty="0" smtClean="0"/>
                  <a:t>3</a:t>
                </a:r>
                <a:r>
                  <a:rPr lang="en-US" sz="1600" dirty="0" smtClean="0"/>
                  <a:t>H</a:t>
                </a:r>
                <a:r>
                  <a:rPr lang="en-US" sz="1600" baseline="-25000" dirty="0" smtClean="0"/>
                  <a:t>2</a:t>
                </a:r>
                <a:endParaRPr lang="en-US" sz="1600" dirty="0"/>
              </a:p>
            </p:txBody>
          </p:sp>
        </p:grpSp>
        <p:sp>
          <p:nvSpPr>
            <p:cNvPr id="34" name="TextBox 33"/>
            <p:cNvSpPr txBox="1"/>
            <p:nvPr/>
          </p:nvSpPr>
          <p:spPr>
            <a:xfrm>
              <a:off x="4816359" y="1076325"/>
              <a:ext cx="5522007" cy="338554"/>
            </a:xfrm>
            <a:prstGeom prst="rect">
              <a:avLst/>
            </a:prstGeom>
            <a:noFill/>
          </p:spPr>
          <p:txBody>
            <a:bodyPr wrap="square" rtlCol="0">
              <a:spAutoFit/>
            </a:bodyPr>
            <a:lstStyle/>
            <a:p>
              <a:r>
                <a:rPr lang="en-US" sz="1600" dirty="0" err="1" smtClean="0"/>
                <a:t>Gratzel</a:t>
              </a:r>
              <a:r>
                <a:rPr lang="en-US" sz="1600" dirty="0" smtClean="0"/>
                <a:t> et al. </a:t>
              </a:r>
              <a:r>
                <a:rPr lang="en-US" sz="1600" i="1" dirty="0" smtClean="0"/>
                <a:t>J. Phys. Chem. B </a:t>
              </a:r>
              <a:r>
                <a:rPr lang="en-US" sz="1600" b="1" dirty="0" smtClean="0"/>
                <a:t>2004</a:t>
              </a:r>
              <a:r>
                <a:rPr lang="en-US" sz="1600" dirty="0" smtClean="0"/>
                <a:t>, 108, 17553.</a:t>
              </a:r>
              <a:endParaRPr lang="en-US" sz="1600" dirty="0"/>
            </a:p>
          </p:txBody>
        </p:sp>
      </p:grpSp>
      <p:grpSp>
        <p:nvGrpSpPr>
          <p:cNvPr id="13" name="Group 70"/>
          <p:cNvGrpSpPr/>
          <p:nvPr/>
        </p:nvGrpSpPr>
        <p:grpSpPr>
          <a:xfrm>
            <a:off x="795271" y="3492313"/>
            <a:ext cx="2671828" cy="1746439"/>
            <a:chOff x="704848" y="3754626"/>
            <a:chExt cx="2143130" cy="1481814"/>
          </a:xfrm>
        </p:grpSpPr>
        <p:sp>
          <p:nvSpPr>
            <p:cNvPr id="46" name="Isosceles Triangle 45"/>
            <p:cNvSpPr/>
            <p:nvPr/>
          </p:nvSpPr>
          <p:spPr>
            <a:xfrm rot="10800000">
              <a:off x="704848" y="4600573"/>
              <a:ext cx="1809751" cy="533402"/>
            </a:xfrm>
            <a:prstGeom prst="triangle">
              <a:avLst/>
            </a:prstGeom>
            <a:solidFill>
              <a:schemeClr val="bg1"/>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2514599" y="4257675"/>
              <a:ext cx="333379" cy="333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V="1">
              <a:off x="2705101" y="4257673"/>
              <a:ext cx="14287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695324" y="4524375"/>
              <a:ext cx="85726" cy="66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0190" name="Object 14"/>
            <p:cNvGraphicFramePr>
              <a:graphicFrameLocks noChangeAspect="1"/>
            </p:cNvGraphicFramePr>
            <p:nvPr/>
          </p:nvGraphicFramePr>
          <p:xfrm>
            <a:off x="712788" y="3786189"/>
            <a:ext cx="2083717" cy="871536"/>
          </p:xfrm>
          <a:graphic>
            <a:graphicData uri="http://schemas.openxmlformats.org/presentationml/2006/ole">
              <p:oleObj spid="_x0000_s68681" name="CS ChemDraw Drawing" r:id="rId9" imgW="2573557" imgH="1077030" progId="ChemDraw.Document.6.0">
                <p:embed/>
              </p:oleObj>
            </a:graphicData>
          </a:graphic>
        </p:graphicFrame>
        <p:sp>
          <p:nvSpPr>
            <p:cNvPr id="37" name="Cube 36"/>
            <p:cNvSpPr/>
            <p:nvPr/>
          </p:nvSpPr>
          <p:spPr>
            <a:xfrm>
              <a:off x="752475" y="3754626"/>
              <a:ext cx="2057400" cy="396960"/>
            </a:xfrm>
            <a:prstGeom prst="cube">
              <a:avLst>
                <a:gd name="adj" fmla="val 84259"/>
              </a:avLst>
            </a:prstGeom>
            <a:solidFill>
              <a:schemeClr val="bg1">
                <a:lumMod val="75000"/>
              </a:schemeClr>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1257375" y="3778561"/>
              <a:ext cx="942751" cy="313370"/>
            </a:xfrm>
            <a:prstGeom prst="rect">
              <a:avLst/>
            </a:prstGeom>
          </p:spPr>
          <p:txBody>
            <a:bodyPr wrap="none">
              <a:spAutoFit/>
            </a:bodyPr>
            <a:lstStyle/>
            <a:p>
              <a:r>
                <a:rPr lang="en-US" dirty="0" smtClean="0"/>
                <a:t>Glass Slide</a:t>
              </a:r>
              <a:endParaRPr lang="en-US" dirty="0"/>
            </a:p>
          </p:txBody>
        </p:sp>
        <p:sp>
          <p:nvSpPr>
            <p:cNvPr id="58" name="Rectangle 57"/>
            <p:cNvSpPr/>
            <p:nvPr/>
          </p:nvSpPr>
          <p:spPr>
            <a:xfrm>
              <a:off x="1083371" y="4596847"/>
              <a:ext cx="1040670" cy="369332"/>
            </a:xfrm>
            <a:prstGeom prst="rect">
              <a:avLst/>
            </a:prstGeom>
          </p:spPr>
          <p:txBody>
            <a:bodyPr wrap="none">
              <a:spAutoFit/>
            </a:bodyPr>
            <a:lstStyle/>
            <a:p>
              <a:r>
                <a:rPr lang="en-US" dirty="0" smtClean="0"/>
                <a:t>Diamond</a:t>
              </a:r>
              <a:endParaRPr lang="en-US" dirty="0"/>
            </a:p>
          </p:txBody>
        </p:sp>
        <p:cxnSp>
          <p:nvCxnSpPr>
            <p:cNvPr id="61" name="Straight Arrow Connector 60"/>
            <p:cNvCxnSpPr/>
            <p:nvPr/>
          </p:nvCxnSpPr>
          <p:spPr>
            <a:xfrm flipV="1">
              <a:off x="769843" y="4933950"/>
              <a:ext cx="477932" cy="30249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10800000" flipH="1" flipV="1">
              <a:off x="2005010" y="4924423"/>
              <a:ext cx="452437" cy="2667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9" name="TextBox 68"/>
          <p:cNvSpPr txBox="1"/>
          <p:nvPr/>
        </p:nvSpPr>
        <p:spPr>
          <a:xfrm>
            <a:off x="427823" y="5162129"/>
            <a:ext cx="845938" cy="369332"/>
          </a:xfrm>
          <a:prstGeom prst="rect">
            <a:avLst/>
          </a:prstGeom>
          <a:noFill/>
        </p:spPr>
        <p:txBody>
          <a:bodyPr wrap="square" rtlCol="0">
            <a:spAutoFit/>
          </a:bodyPr>
          <a:lstStyle/>
          <a:p>
            <a:r>
              <a:rPr lang="en-US" dirty="0" smtClean="0">
                <a:solidFill>
                  <a:srgbClr val="FF0000"/>
                </a:solidFill>
              </a:rPr>
              <a:t>Source</a:t>
            </a:r>
            <a:endParaRPr lang="en-US" dirty="0">
              <a:solidFill>
                <a:srgbClr val="FF0000"/>
              </a:solidFill>
            </a:endParaRPr>
          </a:p>
        </p:txBody>
      </p:sp>
      <p:sp>
        <p:nvSpPr>
          <p:cNvPr id="70" name="TextBox 69"/>
          <p:cNvSpPr txBox="1"/>
          <p:nvPr/>
        </p:nvSpPr>
        <p:spPr>
          <a:xfrm>
            <a:off x="2498462" y="5145999"/>
            <a:ext cx="1016263" cy="369332"/>
          </a:xfrm>
          <a:prstGeom prst="rect">
            <a:avLst/>
          </a:prstGeom>
          <a:noFill/>
        </p:spPr>
        <p:txBody>
          <a:bodyPr wrap="square" rtlCol="0">
            <a:spAutoFit/>
          </a:bodyPr>
          <a:lstStyle/>
          <a:p>
            <a:r>
              <a:rPr lang="en-US" dirty="0" smtClean="0">
                <a:solidFill>
                  <a:srgbClr val="FF0000"/>
                </a:solidFill>
              </a:rPr>
              <a:t>Detector</a:t>
            </a:r>
            <a:endParaRPr lang="en-US" dirty="0">
              <a:solidFill>
                <a:srgbClr val="FF0000"/>
              </a:solidFill>
            </a:endParaRPr>
          </a:p>
        </p:txBody>
      </p:sp>
      <p:sp>
        <p:nvSpPr>
          <p:cNvPr id="73" name="TextBox 72"/>
          <p:cNvSpPr txBox="1"/>
          <p:nvPr/>
        </p:nvSpPr>
        <p:spPr>
          <a:xfrm>
            <a:off x="361950" y="5562600"/>
            <a:ext cx="3143250" cy="369332"/>
          </a:xfrm>
          <a:prstGeom prst="rect">
            <a:avLst/>
          </a:prstGeom>
          <a:noFill/>
        </p:spPr>
        <p:txBody>
          <a:bodyPr wrap="square" rtlCol="0">
            <a:spAutoFit/>
          </a:bodyPr>
          <a:lstStyle/>
          <a:p>
            <a:pPr algn="ctr"/>
            <a:r>
              <a:rPr lang="en-US" dirty="0" smtClean="0"/>
              <a:t>Single Reflection</a:t>
            </a:r>
          </a:p>
        </p:txBody>
      </p:sp>
      <p:sp>
        <p:nvSpPr>
          <p:cNvPr id="36" name="Rectangle 3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2" name="Picture 12"/>
          <p:cNvPicPr>
            <a:picLocks noChangeAspect="1" noChangeArrowheads="1"/>
          </p:cNvPicPr>
          <p:nvPr/>
        </p:nvPicPr>
        <p:blipFill>
          <a:blip r:embed="rId3" cstate="print"/>
          <a:srcRect/>
          <a:stretch>
            <a:fillRect/>
          </a:stretch>
        </p:blipFill>
        <p:spPr bwMode="auto">
          <a:xfrm>
            <a:off x="4941560" y="3740601"/>
            <a:ext cx="3389639" cy="2738175"/>
          </a:xfrm>
          <a:prstGeom prst="rect">
            <a:avLst/>
          </a:prstGeom>
          <a:noFill/>
          <a:ln w="9525">
            <a:noFill/>
            <a:miter lim="800000"/>
            <a:headEnd/>
            <a:tailEnd/>
          </a:ln>
        </p:spPr>
      </p:pic>
      <p:sp>
        <p:nvSpPr>
          <p:cNvPr id="17" name="TextBox 16"/>
          <p:cNvSpPr txBox="1"/>
          <p:nvPr/>
        </p:nvSpPr>
        <p:spPr>
          <a:xfrm>
            <a:off x="2947500" y="6528971"/>
            <a:ext cx="3379414" cy="338554"/>
          </a:xfrm>
          <a:prstGeom prst="rect">
            <a:avLst/>
          </a:prstGeom>
          <a:noFill/>
        </p:spPr>
        <p:txBody>
          <a:bodyPr wrap="square" rtlCol="0">
            <a:spAutoFit/>
          </a:bodyPr>
          <a:lstStyle/>
          <a:p>
            <a:r>
              <a:rPr lang="en-US" sz="1600" dirty="0" smtClean="0"/>
              <a:t>Rivera et al. </a:t>
            </a:r>
            <a:r>
              <a:rPr lang="en-US" sz="1600" i="1" dirty="0" smtClean="0"/>
              <a:t>Langmuir </a:t>
            </a:r>
            <a:r>
              <a:rPr lang="en-US" sz="1600" b="1" dirty="0" smtClean="0"/>
              <a:t>2010</a:t>
            </a:r>
            <a:r>
              <a:rPr lang="en-US" sz="1600" dirty="0" smtClean="0"/>
              <a:t>, 26, 5534.</a:t>
            </a:r>
            <a:endParaRPr lang="en-US" sz="1600" dirty="0"/>
          </a:p>
        </p:txBody>
      </p:sp>
      <p:sp>
        <p:nvSpPr>
          <p:cNvPr id="20" name="TextBox 19"/>
          <p:cNvSpPr txBox="1"/>
          <p:nvPr/>
        </p:nvSpPr>
        <p:spPr>
          <a:xfrm>
            <a:off x="229509" y="3743870"/>
            <a:ext cx="4326616" cy="1708160"/>
          </a:xfrm>
          <a:prstGeom prst="rect">
            <a:avLst/>
          </a:prstGeom>
          <a:noFill/>
        </p:spPr>
        <p:txBody>
          <a:bodyPr wrap="square" rtlCol="0">
            <a:spAutoFit/>
          </a:bodyPr>
          <a:lstStyle/>
          <a:p>
            <a:pPr>
              <a:spcAft>
                <a:spcPts val="1000"/>
              </a:spcAft>
              <a:buFont typeface="Arial" pitchFamily="34" charset="0"/>
              <a:buChar char="•"/>
            </a:pPr>
            <a:r>
              <a:rPr lang="en-US" sz="2000" dirty="0" smtClean="0"/>
              <a:t> </a:t>
            </a:r>
            <a:r>
              <a:rPr lang="en-US" sz="2000" dirty="0" err="1" smtClean="0"/>
              <a:t>ZnSe</a:t>
            </a:r>
            <a:r>
              <a:rPr lang="en-US" sz="2000" dirty="0" smtClean="0"/>
              <a:t> Crystal (50 x 10 x 2 mm)</a:t>
            </a:r>
          </a:p>
          <a:p>
            <a:pPr>
              <a:spcAft>
                <a:spcPts val="1000"/>
              </a:spcAft>
              <a:buFont typeface="Arial" pitchFamily="34" charset="0"/>
              <a:buChar char="•"/>
            </a:pPr>
            <a:r>
              <a:rPr lang="en-US" sz="2000" dirty="0" smtClean="0"/>
              <a:t> Coat with TiO</a:t>
            </a:r>
            <a:r>
              <a:rPr lang="en-US" sz="2000" baseline="-25000" dirty="0" smtClean="0"/>
              <a:t>2</a:t>
            </a:r>
          </a:p>
          <a:p>
            <a:pPr>
              <a:spcAft>
                <a:spcPts val="1000"/>
              </a:spcAft>
              <a:buFont typeface="Arial" pitchFamily="34" charset="0"/>
              <a:buChar char="•"/>
            </a:pPr>
            <a:r>
              <a:rPr lang="en-US" sz="2000" baseline="-25000" dirty="0" smtClean="0"/>
              <a:t> </a:t>
            </a:r>
            <a:r>
              <a:rPr lang="en-US" sz="2000" dirty="0" smtClean="0"/>
              <a:t>Molecule + Water (pH 3.5/</a:t>
            </a:r>
            <a:r>
              <a:rPr lang="en-US" sz="2000" dirty="0" err="1" smtClean="0"/>
              <a:t>HCl</a:t>
            </a:r>
            <a:r>
              <a:rPr lang="en-US" sz="2000" dirty="0" smtClean="0"/>
              <a:t>)</a:t>
            </a:r>
          </a:p>
          <a:p>
            <a:pPr>
              <a:spcAft>
                <a:spcPts val="1000"/>
              </a:spcAft>
              <a:buFont typeface="Arial" pitchFamily="34" charset="0"/>
              <a:buChar char="•"/>
            </a:pPr>
            <a:r>
              <a:rPr lang="en-US" sz="2000" dirty="0" smtClean="0"/>
              <a:t> Monitor adsorption </a:t>
            </a:r>
            <a:r>
              <a:rPr lang="en-US" sz="2000" dirty="0" err="1" smtClean="0"/>
              <a:t>vs</a:t>
            </a:r>
            <a:r>
              <a:rPr lang="en-US" sz="2000" dirty="0" smtClean="0"/>
              <a:t> concentration</a:t>
            </a:r>
          </a:p>
        </p:txBody>
      </p:sp>
      <p:graphicFrame>
        <p:nvGraphicFramePr>
          <p:cNvPr id="35849" name="Object 9"/>
          <p:cNvGraphicFramePr>
            <a:graphicFrameLocks noChangeAspect="1"/>
          </p:cNvGraphicFramePr>
          <p:nvPr/>
        </p:nvGraphicFramePr>
        <p:xfrm>
          <a:off x="241300" y="1520144"/>
          <a:ext cx="806450" cy="1345994"/>
        </p:xfrm>
        <a:graphic>
          <a:graphicData uri="http://schemas.openxmlformats.org/presentationml/2006/ole">
            <p:oleObj spid="_x0000_s74838" name="CS ChemDraw Drawing" r:id="rId4" imgW="1118350" imgH="1865160" progId="ChemDraw.Document.6.0">
              <p:embed/>
            </p:oleObj>
          </a:graphicData>
        </a:graphic>
      </p:graphicFrame>
      <p:graphicFrame>
        <p:nvGraphicFramePr>
          <p:cNvPr id="35851" name="Object 11"/>
          <p:cNvGraphicFramePr>
            <a:graphicFrameLocks noChangeAspect="1"/>
          </p:cNvGraphicFramePr>
          <p:nvPr/>
        </p:nvGraphicFramePr>
        <p:xfrm>
          <a:off x="1332363" y="1142780"/>
          <a:ext cx="2760662" cy="1933539"/>
        </p:xfrm>
        <a:graphic>
          <a:graphicData uri="http://schemas.openxmlformats.org/presentationml/2006/ole">
            <p:oleObj spid="_x0000_s74839" name="CS ChemDraw Drawing" r:id="rId5" imgW="2040314" imgH="1429380" progId="ChemDraw.Document.6.0">
              <p:embed/>
            </p:oleObj>
          </a:graphicData>
        </a:graphic>
      </p:graphicFrame>
      <p:grpSp>
        <p:nvGrpSpPr>
          <p:cNvPr id="34" name="Group 33"/>
          <p:cNvGrpSpPr/>
          <p:nvPr/>
        </p:nvGrpSpPr>
        <p:grpSpPr>
          <a:xfrm>
            <a:off x="5008319" y="827092"/>
            <a:ext cx="3729265" cy="2786967"/>
            <a:chOff x="4210049" y="928690"/>
            <a:chExt cx="2676525" cy="1995485"/>
          </a:xfrm>
        </p:grpSpPr>
        <p:grpSp>
          <p:nvGrpSpPr>
            <p:cNvPr id="2" name="Group 25"/>
            <p:cNvGrpSpPr/>
            <p:nvPr/>
          </p:nvGrpSpPr>
          <p:grpSpPr>
            <a:xfrm>
              <a:off x="4210049" y="928690"/>
              <a:ext cx="2324101" cy="1995485"/>
              <a:chOff x="4755236" y="947740"/>
              <a:chExt cx="3114675" cy="2535878"/>
            </a:xfrm>
          </p:grpSpPr>
          <p:pic>
            <p:nvPicPr>
              <p:cNvPr id="35848" name="Picture 8"/>
              <p:cNvPicPr>
                <a:picLocks noChangeAspect="1" noChangeArrowheads="1"/>
              </p:cNvPicPr>
              <p:nvPr/>
            </p:nvPicPr>
            <p:blipFill>
              <a:blip r:embed="rId6" cstate="print"/>
              <a:srcRect/>
              <a:stretch>
                <a:fillRect/>
              </a:stretch>
            </p:blipFill>
            <p:spPr bwMode="auto">
              <a:xfrm>
                <a:off x="4755236" y="947740"/>
                <a:ext cx="3114675" cy="2535878"/>
              </a:xfrm>
              <a:prstGeom prst="rect">
                <a:avLst/>
              </a:prstGeom>
              <a:noFill/>
              <a:ln w="9525">
                <a:noFill/>
                <a:miter lim="800000"/>
                <a:headEnd/>
                <a:tailEnd/>
              </a:ln>
            </p:spPr>
          </p:pic>
          <p:cxnSp>
            <p:nvCxnSpPr>
              <p:cNvPr id="22" name="Straight Arrow Connector 21"/>
              <p:cNvCxnSpPr/>
              <p:nvPr/>
            </p:nvCxnSpPr>
            <p:spPr>
              <a:xfrm rot="5400000" flipH="1" flipV="1">
                <a:off x="6333333" y="2352676"/>
                <a:ext cx="1296195" cy="79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88111" y="2956955"/>
                <a:ext cx="1430224" cy="347043"/>
              </a:xfrm>
              <a:prstGeom prst="rect">
                <a:avLst/>
              </a:prstGeom>
            </p:spPr>
            <p:txBody>
              <a:bodyPr wrap="none">
                <a:spAutoFit/>
              </a:bodyPr>
              <a:lstStyle/>
              <a:p>
                <a:r>
                  <a:rPr lang="en-US" sz="1200" dirty="0" smtClean="0"/>
                  <a:t>Concentration</a:t>
                </a:r>
                <a:endParaRPr lang="en-US" sz="1200" dirty="0"/>
              </a:p>
            </p:txBody>
          </p:sp>
        </p:grpSp>
        <p:sp>
          <p:nvSpPr>
            <p:cNvPr id="35" name="Rectangle 34"/>
            <p:cNvSpPr/>
            <p:nvPr/>
          </p:nvSpPr>
          <p:spPr>
            <a:xfrm>
              <a:off x="5806383" y="939284"/>
              <a:ext cx="1080191" cy="276999"/>
            </a:xfrm>
            <a:prstGeom prst="rect">
              <a:avLst/>
            </a:prstGeom>
          </p:spPr>
          <p:txBody>
            <a:bodyPr wrap="square">
              <a:spAutoFit/>
            </a:bodyPr>
            <a:lstStyle/>
            <a:p>
              <a:r>
                <a:rPr lang="en-US" sz="1200" dirty="0" err="1" smtClean="0"/>
                <a:t>asym</a:t>
              </a:r>
              <a:r>
                <a:rPr lang="en-US" sz="1200" dirty="0" smtClean="0"/>
                <a:t> SO</a:t>
              </a:r>
              <a:r>
                <a:rPr lang="en-US" sz="1200" baseline="-25000" dirty="0" smtClean="0"/>
                <a:t>3</a:t>
              </a:r>
              <a:endParaRPr lang="en-US" sz="1200" baseline="-25000" dirty="0"/>
            </a:p>
          </p:txBody>
        </p:sp>
        <p:sp>
          <p:nvSpPr>
            <p:cNvPr id="36" name="Rectangle 35"/>
            <p:cNvSpPr/>
            <p:nvPr/>
          </p:nvSpPr>
          <p:spPr>
            <a:xfrm>
              <a:off x="4568133" y="939284"/>
              <a:ext cx="1080191" cy="276999"/>
            </a:xfrm>
            <a:prstGeom prst="rect">
              <a:avLst/>
            </a:prstGeom>
          </p:spPr>
          <p:txBody>
            <a:bodyPr wrap="square">
              <a:spAutoFit/>
            </a:bodyPr>
            <a:lstStyle/>
            <a:p>
              <a:r>
                <a:rPr lang="en-US" sz="1200" dirty="0" smtClean="0"/>
                <a:t>sym SO</a:t>
              </a:r>
              <a:r>
                <a:rPr lang="en-US" sz="1200" baseline="-25000" dirty="0" smtClean="0"/>
                <a:t>3</a:t>
              </a:r>
              <a:endParaRPr lang="en-US" sz="1200" baseline="-25000" dirty="0"/>
            </a:p>
          </p:txBody>
        </p:sp>
        <p:graphicFrame>
          <p:nvGraphicFramePr>
            <p:cNvPr id="35853" name="Object 13"/>
            <p:cNvGraphicFramePr>
              <a:graphicFrameLocks noChangeAspect="1"/>
            </p:cNvGraphicFramePr>
            <p:nvPr/>
          </p:nvGraphicFramePr>
          <p:xfrm>
            <a:off x="4510089" y="1298575"/>
            <a:ext cx="328611" cy="132773"/>
          </p:xfrm>
          <a:graphic>
            <a:graphicData uri="http://schemas.openxmlformats.org/presentationml/2006/ole">
              <p:oleObj spid="_x0000_s74840" name="CS ChemDraw Drawing" r:id="rId7" imgW="314975" imgH="127440" progId="ChemDraw.Document.6.0">
                <p:embed/>
              </p:oleObj>
            </a:graphicData>
          </a:graphic>
        </p:graphicFrame>
        <p:graphicFrame>
          <p:nvGraphicFramePr>
            <p:cNvPr id="35854" name="Object 14"/>
            <p:cNvGraphicFramePr>
              <a:graphicFrameLocks noChangeAspect="1"/>
            </p:cNvGraphicFramePr>
            <p:nvPr/>
          </p:nvGraphicFramePr>
          <p:xfrm>
            <a:off x="5157788" y="1270000"/>
            <a:ext cx="328612" cy="133350"/>
          </p:xfrm>
          <a:graphic>
            <a:graphicData uri="http://schemas.openxmlformats.org/presentationml/2006/ole">
              <p:oleObj spid="_x0000_s74841" name="CS ChemDraw Drawing" r:id="rId8" imgW="314975" imgH="127440" progId="ChemDraw.Document.6.0">
                <p:embed/>
              </p:oleObj>
            </a:graphicData>
          </a:graphic>
        </p:graphicFrame>
      </p:grpSp>
      <p:sp>
        <p:nvSpPr>
          <p:cNvPr id="33" name="Rectangle 32"/>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5196111" y="856362"/>
            <a:ext cx="3686628" cy="5560497"/>
          </a:xfrm>
          <a:prstGeom prst="rect">
            <a:avLst/>
          </a:prstGeom>
          <a:noFill/>
        </p:spPr>
        <p:txBody>
          <a:bodyPr wrap="square" rtlCol="0">
            <a:spAutoFit/>
          </a:bodyPr>
          <a:lstStyle/>
          <a:p>
            <a:pPr>
              <a:spcAft>
                <a:spcPts val="1000"/>
              </a:spcAft>
            </a:pPr>
            <a:r>
              <a:rPr lang="en-US" sz="2800" b="1" u="sng" dirty="0" smtClean="0"/>
              <a:t>Pros:</a:t>
            </a:r>
          </a:p>
          <a:p>
            <a:pPr marL="228600">
              <a:spcAft>
                <a:spcPts val="1000"/>
              </a:spcAft>
            </a:pPr>
            <a:r>
              <a:rPr lang="en-US" sz="2400" dirty="0" smtClean="0"/>
              <a:t>Solids/powders/solutions</a:t>
            </a:r>
          </a:p>
          <a:p>
            <a:pPr marL="228600">
              <a:spcAft>
                <a:spcPts val="1000"/>
              </a:spcAft>
            </a:pPr>
            <a:r>
              <a:rPr lang="en-US" sz="2400" dirty="0" smtClean="0"/>
              <a:t>Solid-solution interface</a:t>
            </a:r>
          </a:p>
          <a:p>
            <a:pPr marL="228600">
              <a:spcAft>
                <a:spcPts val="1000"/>
              </a:spcAft>
            </a:pPr>
            <a:r>
              <a:rPr lang="en-US" sz="2400" dirty="0" smtClean="0"/>
              <a:t>External stimuli</a:t>
            </a:r>
          </a:p>
          <a:p>
            <a:pPr marL="228600">
              <a:spcAft>
                <a:spcPts val="1000"/>
              </a:spcAft>
            </a:pPr>
            <a:r>
              <a:rPr lang="en-US" sz="2400" dirty="0" smtClean="0"/>
              <a:t>No prep time</a:t>
            </a:r>
          </a:p>
          <a:p>
            <a:pPr marL="228600">
              <a:spcAft>
                <a:spcPts val="1000"/>
              </a:spcAft>
            </a:pPr>
            <a:r>
              <a:rPr lang="en-US" sz="2400" dirty="0" smtClean="0"/>
              <a:t>Accessory</a:t>
            </a:r>
          </a:p>
          <a:p>
            <a:pPr marL="228600">
              <a:spcAft>
                <a:spcPts val="1000"/>
              </a:spcAft>
            </a:pPr>
            <a:r>
              <a:rPr lang="en-US" sz="2400" dirty="0" smtClean="0"/>
              <a:t>Monitor kinetics</a:t>
            </a:r>
            <a:endParaRPr lang="en-US" sz="2400" dirty="0" smtClean="0">
              <a:latin typeface="Symbol" pitchFamily="18" charset="2"/>
            </a:endParaRPr>
          </a:p>
          <a:p>
            <a:pPr>
              <a:spcAft>
                <a:spcPts val="1000"/>
              </a:spcAft>
            </a:pPr>
            <a:r>
              <a:rPr lang="en-US" sz="2800" b="1" u="sng" dirty="0" smtClean="0"/>
              <a:t>Cons:</a:t>
            </a:r>
          </a:p>
          <a:p>
            <a:pPr marL="228600">
              <a:spcAft>
                <a:spcPts val="1000"/>
              </a:spcAft>
            </a:pPr>
            <a:r>
              <a:rPr lang="en-US" sz="2400" dirty="0" smtClean="0"/>
              <a:t>Pressure sensitive</a:t>
            </a:r>
          </a:p>
          <a:p>
            <a:pPr marL="228600">
              <a:spcAft>
                <a:spcPts val="1000"/>
              </a:spcAft>
            </a:pPr>
            <a:r>
              <a:rPr lang="en-US" sz="2400" dirty="0" smtClean="0"/>
              <a:t>Less resolution</a:t>
            </a:r>
          </a:p>
          <a:p>
            <a:pPr marL="228600">
              <a:spcAft>
                <a:spcPts val="1000"/>
              </a:spcAft>
            </a:pPr>
            <a:r>
              <a:rPr lang="en-US" sz="2400" dirty="0" smtClean="0"/>
              <a:t>Crystals are expensive</a:t>
            </a:r>
          </a:p>
        </p:txBody>
      </p:sp>
      <p:sp>
        <p:nvSpPr>
          <p:cNvPr id="45" name="Rectangle 44"/>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lvl="0" algn="ctr"/>
            <a:r>
              <a:rPr lang="en-US" sz="3200" b="1" u="sng" dirty="0" smtClean="0">
                <a:solidFill>
                  <a:schemeClr val="tx2"/>
                </a:solidFill>
              </a:rPr>
              <a:t>Attenuated total reflection (ATR-IR)</a:t>
            </a:r>
          </a:p>
        </p:txBody>
      </p:sp>
      <p:pic>
        <p:nvPicPr>
          <p:cNvPr id="72737" name="Picture 33" descr="https://encrypted-tbn3.gstatic.com/images?q=tbn:ANd9GcS0fv66-2AAEDGVxqa188fBp9t0ChehaS8dSczEa44Q5g8W8Cx9"/>
          <p:cNvPicPr>
            <a:picLocks noChangeAspect="1" noChangeArrowheads="1"/>
          </p:cNvPicPr>
          <p:nvPr/>
        </p:nvPicPr>
        <p:blipFill>
          <a:blip r:embed="rId2" cstate="print"/>
          <a:srcRect/>
          <a:stretch>
            <a:fillRect/>
          </a:stretch>
        </p:blipFill>
        <p:spPr bwMode="auto">
          <a:xfrm>
            <a:off x="460373" y="1766888"/>
            <a:ext cx="4438892" cy="3269569"/>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840165" y="1001412"/>
            <a:ext cx="5419220" cy="2033887"/>
            <a:chOff x="393311" y="1651942"/>
            <a:chExt cx="3864364" cy="1450334"/>
          </a:xfrm>
        </p:grpSpPr>
        <p:sp>
          <p:nvSpPr>
            <p:cNvPr id="10" name="Cube 9"/>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93311" y="1654272"/>
              <a:ext cx="1027472" cy="285312"/>
            </a:xfrm>
            <a:prstGeom prst="rect">
              <a:avLst/>
            </a:prstGeom>
            <a:noFill/>
          </p:spPr>
          <p:txBody>
            <a:bodyPr wrap="square" rtlCol="0">
              <a:spAutoFit/>
            </a:bodyPr>
            <a:lstStyle/>
            <a:p>
              <a:pPr algn="ctr"/>
              <a:r>
                <a:rPr lang="en-US" sz="2000" dirty="0" smtClean="0"/>
                <a:t>IR Source</a:t>
              </a:r>
              <a:endParaRPr lang="en-US" sz="2000" dirty="0"/>
            </a:p>
          </p:txBody>
        </p:sp>
        <p:sp>
          <p:nvSpPr>
            <p:cNvPr id="5" name="Oval 4"/>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7" name="Cube 6"/>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9" name="TextBox 8"/>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1"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2"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sp>
        <p:nvSpPr>
          <p:cNvPr id="24"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Infrared Spectroscopy</a:t>
            </a:r>
            <a:endParaRPr lang="en-US" sz="3200" b="1" u="sng" dirty="0">
              <a:solidFill>
                <a:schemeClr val="tx2"/>
              </a:solidFill>
            </a:endParaRPr>
          </a:p>
        </p:txBody>
      </p:sp>
      <p:sp>
        <p:nvSpPr>
          <p:cNvPr id="71" name="TextBox 70"/>
          <p:cNvSpPr txBox="1"/>
          <p:nvPr/>
        </p:nvSpPr>
        <p:spPr>
          <a:xfrm>
            <a:off x="5939339" y="1831034"/>
            <a:ext cx="388436" cy="646331"/>
          </a:xfrm>
          <a:prstGeom prst="rect">
            <a:avLst/>
          </a:prstGeom>
          <a:noFill/>
        </p:spPr>
        <p:txBody>
          <a:bodyPr wrap="square" rtlCol="0">
            <a:spAutoFit/>
          </a:bodyPr>
          <a:lstStyle/>
          <a:p>
            <a:r>
              <a:rPr lang="en-US" sz="3600" dirty="0" smtClean="0"/>
              <a:t>?</a:t>
            </a:r>
            <a:endParaRPr lang="en-US" sz="3600" dirty="0"/>
          </a:p>
        </p:txBody>
      </p:sp>
      <p:sp>
        <p:nvSpPr>
          <p:cNvPr id="75" name="Freeform 74"/>
          <p:cNvSpPr/>
          <p:nvPr/>
        </p:nvSpPr>
        <p:spPr>
          <a:xfrm>
            <a:off x="6553200" y="2282826"/>
            <a:ext cx="1701800" cy="1441450"/>
          </a:xfrm>
          <a:custGeom>
            <a:avLst/>
            <a:gdLst>
              <a:gd name="connsiteX0" fmla="*/ 0 w 1701800"/>
              <a:gd name="connsiteY0" fmla="*/ 22225 h 1527175"/>
              <a:gd name="connsiteX1" fmla="*/ 314325 w 1701800"/>
              <a:gd name="connsiteY1" fmla="*/ 69850 h 1527175"/>
              <a:gd name="connsiteX2" fmla="*/ 752475 w 1701800"/>
              <a:gd name="connsiteY2" fmla="*/ 441325 h 1527175"/>
              <a:gd name="connsiteX3" fmla="*/ 1390650 w 1701800"/>
              <a:gd name="connsiteY3" fmla="*/ 336550 h 1527175"/>
              <a:gd name="connsiteX4" fmla="*/ 1685925 w 1701800"/>
              <a:gd name="connsiteY4" fmla="*/ 927100 h 1527175"/>
              <a:gd name="connsiteX5" fmla="*/ 1485900 w 1701800"/>
              <a:gd name="connsiteY5" fmla="*/ 1527175 h 1527175"/>
              <a:gd name="connsiteX6" fmla="*/ 1485900 w 1701800"/>
              <a:gd name="connsiteY6" fmla="*/ 1527175 h 152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1800" h="1527175">
                <a:moveTo>
                  <a:pt x="0" y="22225"/>
                </a:moveTo>
                <a:cubicBezTo>
                  <a:pt x="94456" y="11112"/>
                  <a:pt x="188913" y="0"/>
                  <a:pt x="314325" y="69850"/>
                </a:cubicBezTo>
                <a:cubicBezTo>
                  <a:pt x="439738" y="139700"/>
                  <a:pt x="573087" y="396875"/>
                  <a:pt x="752475" y="441325"/>
                </a:cubicBezTo>
                <a:cubicBezTo>
                  <a:pt x="931863" y="485775"/>
                  <a:pt x="1235075" y="255587"/>
                  <a:pt x="1390650" y="336550"/>
                </a:cubicBezTo>
                <a:cubicBezTo>
                  <a:pt x="1546225" y="417513"/>
                  <a:pt x="1670050" y="728662"/>
                  <a:pt x="1685925" y="927100"/>
                </a:cubicBezTo>
                <a:cubicBezTo>
                  <a:pt x="1701800" y="1125538"/>
                  <a:pt x="1485900" y="1527175"/>
                  <a:pt x="1485900" y="1527175"/>
                </a:cubicBezTo>
                <a:lnTo>
                  <a:pt x="1485900" y="1527175"/>
                </a:lnTo>
              </a:path>
            </a:pathLst>
          </a:cu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18"/>
          <p:cNvGrpSpPr/>
          <p:nvPr/>
        </p:nvGrpSpPr>
        <p:grpSpPr>
          <a:xfrm>
            <a:off x="5468977" y="2955024"/>
            <a:ext cx="3711757" cy="2313663"/>
            <a:chOff x="4060825" y="3027594"/>
            <a:chExt cx="4902200" cy="3055706"/>
          </a:xfrm>
        </p:grpSpPr>
        <p:pic>
          <p:nvPicPr>
            <p:cNvPr id="109574" name="Picture 6" descr="https://www2.fin.ucar.edu/sites/default/files/u105/desktop-computer.jpg"/>
            <p:cNvPicPr>
              <a:picLocks noChangeAspect="1" noChangeArrowheads="1"/>
            </p:cNvPicPr>
            <p:nvPr/>
          </p:nvPicPr>
          <p:blipFill>
            <a:blip r:embed="rId2" cstate="print"/>
            <a:srcRect/>
            <a:stretch>
              <a:fillRect/>
            </a:stretch>
          </p:blipFill>
          <p:spPr bwMode="auto">
            <a:xfrm>
              <a:off x="4060825" y="3027594"/>
              <a:ext cx="4902200" cy="3055706"/>
            </a:xfrm>
            <a:prstGeom prst="rect">
              <a:avLst/>
            </a:prstGeom>
            <a:noFill/>
          </p:spPr>
        </p:pic>
        <p:pic>
          <p:nvPicPr>
            <p:cNvPr id="21" name="Picture 2"/>
            <p:cNvPicPr>
              <a:picLocks noChangeAspect="1" noChangeArrowheads="1"/>
            </p:cNvPicPr>
            <p:nvPr/>
          </p:nvPicPr>
          <p:blipFill>
            <a:blip r:embed="rId3" cstate="print"/>
            <a:srcRect/>
            <a:stretch>
              <a:fillRect/>
            </a:stretch>
          </p:blipFill>
          <p:spPr bwMode="auto">
            <a:xfrm>
              <a:off x="5311496" y="3387903"/>
              <a:ext cx="1769657" cy="1268820"/>
            </a:xfrm>
            <a:prstGeom prst="rect">
              <a:avLst/>
            </a:prstGeom>
            <a:noFill/>
            <a:ln w="9525">
              <a:noFill/>
              <a:miter lim="800000"/>
              <a:headEnd/>
              <a:tailEnd/>
            </a:ln>
          </p:spPr>
        </p:pic>
      </p:grpSp>
      <p:sp>
        <p:nvSpPr>
          <p:cNvPr id="20" name="Content Placeholder 2"/>
          <p:cNvSpPr txBox="1">
            <a:spLocks/>
          </p:cNvSpPr>
          <p:nvPr/>
        </p:nvSpPr>
        <p:spPr>
          <a:xfrm>
            <a:off x="290301" y="3052996"/>
            <a:ext cx="6502400" cy="36598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500"/>
              </a:spcAft>
              <a:buClrTx/>
              <a:buSzTx/>
              <a:tabLst/>
              <a:defRPr/>
            </a:pPr>
            <a:r>
              <a:rPr kumimoji="0" lang="en-US" sz="2400" b="0" i="0" u="sng" strike="noStrike" kern="1200" cap="none" spc="0" normalizeH="0" baseline="0" noProof="0" dirty="0" smtClean="0">
                <a:ln>
                  <a:noFill/>
                </a:ln>
                <a:solidFill>
                  <a:schemeClr val="tx1"/>
                </a:solidFill>
                <a:effectLst/>
                <a:uLnTx/>
                <a:uFillTx/>
                <a:latin typeface="+mn-lt"/>
                <a:ea typeface="+mn-ea"/>
                <a:cs typeface="+mn-cs"/>
              </a:rPr>
              <a:t>Infrared Spectroscopic Techniques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Direct Transmission</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Reflection Absorption (RAIRS or IRRAS)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Polarization-Modulated RAIRS</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Diffuse Reflectance</a:t>
            </a: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err="1" smtClean="0">
                <a:ln>
                  <a:noFill/>
                </a:ln>
                <a:solidFill>
                  <a:schemeClr val="tx1"/>
                </a:solidFill>
                <a:effectLst/>
                <a:uLnTx/>
                <a:uFillTx/>
                <a:latin typeface="+mn-lt"/>
                <a:ea typeface="+mn-ea"/>
                <a:cs typeface="+mn-cs"/>
              </a:rPr>
              <a:t>Photoacoustic</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a:p>
            <a:pPr marL="511175" marR="0" lvl="1" indent="-285750" algn="l" defTabSz="914400" rtl="0" eaLnBrk="1" fontAlgn="auto" latinLnBrk="0" hangingPunct="1">
              <a:lnSpc>
                <a:spcPct val="100000"/>
              </a:lnSpc>
              <a:spcBef>
                <a:spcPct val="20000"/>
              </a:spcBef>
              <a:spcAft>
                <a:spcPts val="500"/>
              </a:spcAft>
              <a:buClrTx/>
              <a:buSzTx/>
              <a:buFont typeface="Arial"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Attenuated Total Reflectance</a:t>
            </a:r>
            <a:endParaRPr kumimoji="0" lang="en-US" sz="2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ATR-IR End</a:t>
            </a:r>
            <a:endParaRPr lang="en-US" sz="3200" b="1" u="sng" dirty="0">
              <a:solidFill>
                <a:schemeClr val="tx2"/>
              </a:solidFill>
            </a:endParaRPr>
          </a:p>
        </p:txBody>
      </p:sp>
      <p:sp>
        <p:nvSpPr>
          <p:cNvPr id="4" name="Title 1"/>
          <p:cNvSpPr txBox="1">
            <a:spLocks/>
          </p:cNvSpPr>
          <p:nvPr/>
        </p:nvSpPr>
        <p:spPr>
          <a:xfrm>
            <a:off x="448038" y="2616787"/>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chemeClr val="tx1"/>
                </a:solidFill>
                <a:effectLst/>
                <a:uLnTx/>
                <a:uFillTx/>
                <a:latin typeface="+mj-lt"/>
                <a:ea typeface="+mj-ea"/>
                <a:cs typeface="+mj-cs"/>
              </a:rPr>
              <a:t>Any Questions?</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http://deserthighlandspr.com/wp-content/uploads/2013/02/Visible-spectrum.jpg"/>
          <p:cNvPicPr>
            <a:picLocks noChangeAspect="1" noChangeArrowheads="1"/>
          </p:cNvPicPr>
          <p:nvPr/>
        </p:nvPicPr>
        <p:blipFill>
          <a:blip r:embed="rId2" cstate="print"/>
          <a:srcRect/>
          <a:stretch>
            <a:fillRect/>
          </a:stretch>
        </p:blipFill>
        <p:spPr bwMode="auto">
          <a:xfrm>
            <a:off x="4572000" y="1063738"/>
            <a:ext cx="4418836" cy="2110277"/>
          </a:xfrm>
          <a:prstGeom prst="rect">
            <a:avLst/>
          </a:prstGeom>
          <a:noFill/>
        </p:spPr>
      </p:pic>
      <p:grpSp>
        <p:nvGrpSpPr>
          <p:cNvPr id="2" name="Group 5"/>
          <p:cNvGrpSpPr/>
          <p:nvPr/>
        </p:nvGrpSpPr>
        <p:grpSpPr>
          <a:xfrm>
            <a:off x="285603" y="1415112"/>
            <a:ext cx="3864364" cy="1450334"/>
            <a:chOff x="393311" y="1651942"/>
            <a:chExt cx="3864364" cy="1450334"/>
          </a:xfrm>
        </p:grpSpPr>
        <p:sp>
          <p:nvSpPr>
            <p:cNvPr id="7" name="Cube 6"/>
            <p:cNvSpPr/>
            <p:nvPr/>
          </p:nvSpPr>
          <p:spPr>
            <a:xfrm>
              <a:off x="571500" y="2068349"/>
              <a:ext cx="603660" cy="685092"/>
            </a:xfrm>
            <a:prstGeom prst="cube">
              <a:avLst/>
            </a:prstGeom>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3311" y="1654272"/>
              <a:ext cx="1027472" cy="400110"/>
            </a:xfrm>
            <a:prstGeom prst="rect">
              <a:avLst/>
            </a:prstGeom>
            <a:noFill/>
          </p:spPr>
          <p:txBody>
            <a:bodyPr wrap="square" rtlCol="0">
              <a:spAutoFit/>
            </a:bodyPr>
            <a:lstStyle/>
            <a:p>
              <a:pPr algn="ctr"/>
              <a:r>
                <a:rPr lang="en-US" sz="2000" dirty="0" smtClean="0"/>
                <a:t>Source</a:t>
              </a:r>
              <a:endParaRPr lang="en-US" sz="2000" dirty="0"/>
            </a:p>
          </p:txBody>
        </p:sp>
        <p:sp>
          <p:nvSpPr>
            <p:cNvPr id="9" name="Oval 8"/>
            <p:cNvSpPr/>
            <p:nvPr/>
          </p:nvSpPr>
          <p:spPr>
            <a:xfrm rot="341964">
              <a:off x="1059323" y="2321372"/>
              <a:ext cx="101059" cy="183921"/>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309115" y="1955800"/>
              <a:ext cx="529209" cy="369332"/>
            </a:xfrm>
            <a:prstGeom prst="rect">
              <a:avLst/>
            </a:prstGeom>
            <a:noFill/>
          </p:spPr>
          <p:txBody>
            <a:bodyPr wrap="square" rtlCol="0">
              <a:spAutoFit/>
            </a:bodyPr>
            <a:lstStyle/>
            <a:p>
              <a:r>
                <a:rPr lang="en-US" dirty="0" err="1" smtClean="0">
                  <a:solidFill>
                    <a:srgbClr val="FF0000"/>
                  </a:solidFill>
                </a:rPr>
                <a:t>h</a:t>
              </a:r>
              <a:r>
                <a:rPr lang="en-US" dirty="0" err="1" smtClean="0">
                  <a:solidFill>
                    <a:srgbClr val="FF0000"/>
                  </a:solidFill>
                  <a:latin typeface="Symbol" pitchFamily="18" charset="2"/>
                </a:rPr>
                <a:t>n</a:t>
              </a:r>
              <a:endParaRPr lang="en-US" dirty="0">
                <a:solidFill>
                  <a:srgbClr val="FF0000"/>
                </a:solidFill>
                <a:latin typeface="Symbol" pitchFamily="18" charset="2"/>
              </a:endParaRPr>
            </a:p>
          </p:txBody>
        </p:sp>
        <p:sp>
          <p:nvSpPr>
            <p:cNvPr id="11" name="Cube 10"/>
            <p:cNvSpPr/>
            <p:nvPr/>
          </p:nvSpPr>
          <p:spPr>
            <a:xfrm>
              <a:off x="2032530" y="2018395"/>
              <a:ext cx="272520" cy="685092"/>
            </a:xfrm>
            <a:prstGeom prst="cube">
              <a:avLst>
                <a:gd name="adj" fmla="val 31624"/>
              </a:avLst>
            </a:prstGeom>
            <a:solidFill>
              <a:srgbClr val="FFC000"/>
            </a:solidFill>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36903" y="2702166"/>
              <a:ext cx="1206297" cy="400110"/>
            </a:xfrm>
            <a:prstGeom prst="rect">
              <a:avLst/>
            </a:prstGeom>
            <a:noFill/>
          </p:spPr>
          <p:txBody>
            <a:bodyPr wrap="square" rtlCol="0">
              <a:spAutoFit/>
            </a:bodyPr>
            <a:lstStyle/>
            <a:p>
              <a:pPr algn="ctr"/>
              <a:r>
                <a:rPr lang="en-US" sz="2000" dirty="0" smtClean="0"/>
                <a:t>Sample</a:t>
              </a:r>
              <a:endParaRPr lang="en-US" sz="2000" dirty="0"/>
            </a:p>
          </p:txBody>
        </p:sp>
        <p:sp>
          <p:nvSpPr>
            <p:cNvPr id="13" name="TextBox 12"/>
            <p:cNvSpPr txBox="1"/>
            <p:nvPr/>
          </p:nvSpPr>
          <p:spPr>
            <a:xfrm>
              <a:off x="2861903" y="1651942"/>
              <a:ext cx="1395772" cy="400110"/>
            </a:xfrm>
            <a:prstGeom prst="rect">
              <a:avLst/>
            </a:prstGeom>
            <a:noFill/>
          </p:spPr>
          <p:txBody>
            <a:bodyPr wrap="square" rtlCol="0">
              <a:spAutoFit/>
            </a:bodyPr>
            <a:lstStyle/>
            <a:p>
              <a:pPr algn="ctr"/>
              <a:r>
                <a:rPr lang="en-US" sz="2000" dirty="0" smtClean="0"/>
                <a:t>Detector</a:t>
              </a:r>
              <a:endParaRPr lang="en-US" sz="2000" dirty="0"/>
            </a:p>
          </p:txBody>
        </p:sp>
        <p:sp>
          <p:nvSpPr>
            <p:cNvPr id="14" name="Cube 13"/>
            <p:cNvSpPr/>
            <p:nvPr/>
          </p:nvSpPr>
          <p:spPr>
            <a:xfrm>
              <a:off x="3232150" y="2058824"/>
              <a:ext cx="603660" cy="685092"/>
            </a:xfrm>
            <a:prstGeom prst="cube">
              <a:avLst/>
            </a:prstGeom>
            <a:solidFill>
              <a:schemeClr val="accent2"/>
            </a:solidFill>
            <a:ln w="0">
              <a:solidFill>
                <a:schemeClr val="tx1"/>
              </a:solidFill>
            </a:ln>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97"/>
            <p:cNvSpPr>
              <a:spLocks noChangeAspect="1"/>
            </p:cNvSpPr>
            <p:nvPr/>
          </p:nvSpPr>
          <p:spPr bwMode="auto">
            <a:xfrm rot="324265" flipH="1">
              <a:off x="1132764"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sp>
          <p:nvSpPr>
            <p:cNvPr id="16" name="Freeform 97"/>
            <p:cNvSpPr>
              <a:spLocks noChangeAspect="1"/>
            </p:cNvSpPr>
            <p:nvPr/>
          </p:nvSpPr>
          <p:spPr bwMode="auto">
            <a:xfrm rot="324265" flipH="1">
              <a:off x="2342438" y="2350555"/>
              <a:ext cx="815764" cy="153634"/>
            </a:xfrm>
            <a:custGeom>
              <a:avLst/>
              <a:gdLst>
                <a:gd name="T0" fmla="*/ 0 w 389"/>
                <a:gd name="T1" fmla="*/ 2147483647 h 177"/>
                <a:gd name="T2" fmla="*/ 2147483647 w 389"/>
                <a:gd name="T3" fmla="*/ 2147483647 h 177"/>
                <a:gd name="T4" fmla="*/ 2147483647 w 389"/>
                <a:gd name="T5" fmla="*/ 2147483647 h 177"/>
                <a:gd name="T6" fmla="*/ 2147483647 w 389"/>
                <a:gd name="T7" fmla="*/ 2147483647 h 177"/>
                <a:gd name="T8" fmla="*/ 2147483647 w 389"/>
                <a:gd name="T9" fmla="*/ 2147483647 h 177"/>
                <a:gd name="T10" fmla="*/ 2147483647 w 389"/>
                <a:gd name="T11" fmla="*/ 2147483647 h 177"/>
                <a:gd name="T12" fmla="*/ 2147483647 w 389"/>
                <a:gd name="T13" fmla="*/ 2147483647 h 177"/>
                <a:gd name="T14" fmla="*/ 2147483647 w 389"/>
                <a:gd name="T15" fmla="*/ 2147483647 h 177"/>
                <a:gd name="T16" fmla="*/ 2147483647 w 389"/>
                <a:gd name="T17" fmla="*/ 2147483647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9"/>
                <a:gd name="T28" fmla="*/ 0 h 177"/>
                <a:gd name="T29" fmla="*/ 389 w 389"/>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9" h="177">
                  <a:moveTo>
                    <a:pt x="0" y="3"/>
                  </a:moveTo>
                  <a:cubicBezTo>
                    <a:pt x="0" y="3"/>
                    <a:pt x="77" y="31"/>
                    <a:pt x="97" y="41"/>
                  </a:cubicBezTo>
                  <a:cubicBezTo>
                    <a:pt x="117" y="51"/>
                    <a:pt x="109" y="45"/>
                    <a:pt x="118" y="63"/>
                  </a:cubicBezTo>
                  <a:cubicBezTo>
                    <a:pt x="127" y="81"/>
                    <a:pt x="136" y="159"/>
                    <a:pt x="149" y="149"/>
                  </a:cubicBezTo>
                  <a:cubicBezTo>
                    <a:pt x="162" y="139"/>
                    <a:pt x="182" y="0"/>
                    <a:pt x="197" y="5"/>
                  </a:cubicBezTo>
                  <a:cubicBezTo>
                    <a:pt x="212" y="10"/>
                    <a:pt x="221" y="177"/>
                    <a:pt x="237" y="177"/>
                  </a:cubicBezTo>
                  <a:cubicBezTo>
                    <a:pt x="253" y="177"/>
                    <a:pt x="276" y="10"/>
                    <a:pt x="293" y="5"/>
                  </a:cubicBezTo>
                  <a:cubicBezTo>
                    <a:pt x="310" y="0"/>
                    <a:pt x="325" y="141"/>
                    <a:pt x="341" y="149"/>
                  </a:cubicBezTo>
                  <a:cubicBezTo>
                    <a:pt x="357" y="157"/>
                    <a:pt x="373" y="105"/>
                    <a:pt x="389" y="53"/>
                  </a:cubicBezTo>
                </a:path>
              </a:pathLst>
            </a:custGeom>
            <a:noFill/>
            <a:ln w="38100">
              <a:solidFill>
                <a:srgbClr val="FF0000">
                  <a:alpha val="40000"/>
                </a:srgbClr>
              </a:solidFill>
              <a:round/>
              <a:headEnd type="triangle" w="med" len="lg"/>
              <a:tailEnd/>
            </a:ln>
          </p:spPr>
          <p:txBody>
            <a:bodyPr/>
            <a:lstStyle/>
            <a:p>
              <a:endParaRPr lang="en-US" sz="2400">
                <a:solidFill>
                  <a:prstClr val="black"/>
                </a:solidFill>
              </a:endParaRPr>
            </a:p>
          </p:txBody>
        </p:sp>
      </p:grpSp>
      <p:pic>
        <p:nvPicPr>
          <p:cNvPr id="17" name="Picture 4"/>
          <p:cNvPicPr>
            <a:picLocks noChangeAspect="1" noChangeArrowheads="1"/>
          </p:cNvPicPr>
          <p:nvPr/>
        </p:nvPicPr>
        <p:blipFill>
          <a:blip r:embed="rId3" cstate="print"/>
          <a:srcRect/>
          <a:stretch>
            <a:fillRect/>
          </a:stretch>
        </p:blipFill>
        <p:spPr bwMode="auto">
          <a:xfrm>
            <a:off x="660" y="4134424"/>
            <a:ext cx="2318656" cy="2237209"/>
          </a:xfrm>
          <a:prstGeom prst="rect">
            <a:avLst/>
          </a:prstGeom>
          <a:noFill/>
          <a:ln w="9525">
            <a:noFill/>
            <a:miter lim="800000"/>
            <a:headEnd/>
            <a:tailEnd/>
          </a:ln>
          <a:effectLst/>
        </p:spPr>
      </p:pic>
      <p:pic>
        <p:nvPicPr>
          <p:cNvPr id="20482" name="Picture 2" descr="http://www.chm.bris.ac.uk/webprojects1997/RogerEC/BandPos.gif"/>
          <p:cNvPicPr>
            <a:picLocks noChangeAspect="1" noChangeArrowheads="1"/>
          </p:cNvPicPr>
          <p:nvPr/>
        </p:nvPicPr>
        <p:blipFill>
          <a:blip r:embed="rId4" cstate="print"/>
          <a:srcRect/>
          <a:stretch>
            <a:fillRect/>
          </a:stretch>
        </p:blipFill>
        <p:spPr bwMode="auto">
          <a:xfrm>
            <a:off x="4810703" y="4016327"/>
            <a:ext cx="3980026" cy="2586347"/>
          </a:xfrm>
          <a:prstGeom prst="rect">
            <a:avLst/>
          </a:prstGeom>
          <a:noFill/>
        </p:spPr>
      </p:pic>
      <p:sp>
        <p:nvSpPr>
          <p:cNvPr id="19" name="TextBox 18"/>
          <p:cNvSpPr txBox="1"/>
          <p:nvPr/>
        </p:nvSpPr>
        <p:spPr>
          <a:xfrm>
            <a:off x="425444" y="3434780"/>
            <a:ext cx="3700463" cy="523220"/>
          </a:xfrm>
          <a:prstGeom prst="rect">
            <a:avLst/>
          </a:prstGeom>
          <a:noFill/>
        </p:spPr>
        <p:txBody>
          <a:bodyPr wrap="square" rtlCol="0">
            <a:spAutoFit/>
          </a:bodyPr>
          <a:lstStyle/>
          <a:p>
            <a:pPr algn="ctr"/>
            <a:r>
              <a:rPr lang="en-US" sz="2800" b="1" u="sng" dirty="0" smtClean="0"/>
              <a:t>1) Circular </a:t>
            </a:r>
            <a:r>
              <a:rPr lang="en-US" sz="2800" b="1" u="sng" dirty="0" err="1" smtClean="0"/>
              <a:t>Dichroism</a:t>
            </a:r>
            <a:endParaRPr lang="en-US" sz="2000" dirty="0"/>
          </a:p>
        </p:txBody>
      </p:sp>
      <p:sp>
        <p:nvSpPr>
          <p:cNvPr id="20" name="TextBox 19"/>
          <p:cNvSpPr txBox="1"/>
          <p:nvPr/>
        </p:nvSpPr>
        <p:spPr>
          <a:xfrm>
            <a:off x="4757054" y="3434780"/>
            <a:ext cx="4140208" cy="523220"/>
          </a:xfrm>
          <a:prstGeom prst="rect">
            <a:avLst/>
          </a:prstGeom>
          <a:noFill/>
        </p:spPr>
        <p:txBody>
          <a:bodyPr wrap="square" rtlCol="0">
            <a:spAutoFit/>
          </a:bodyPr>
          <a:lstStyle/>
          <a:p>
            <a:pPr algn="ctr"/>
            <a:r>
              <a:rPr lang="en-US" sz="2800" b="1" u="sng" dirty="0" smtClean="0"/>
              <a:t>2) Infrared Spectroscopy</a:t>
            </a:r>
            <a:endParaRPr lang="en-US" sz="2000" dirty="0"/>
          </a:p>
        </p:txBody>
      </p:sp>
      <p:sp>
        <p:nvSpPr>
          <p:cNvPr id="21" name="Rectangle 5"/>
          <p:cNvSpPr>
            <a:spLocks noChangeArrowheads="1"/>
          </p:cNvSpPr>
          <p:nvPr/>
        </p:nvSpPr>
        <p:spPr bwMode="auto">
          <a:xfrm>
            <a:off x="457200" y="3175"/>
            <a:ext cx="8229600" cy="914400"/>
          </a:xfrm>
          <a:prstGeom prst="rect">
            <a:avLst/>
          </a:prstGeom>
          <a:noFill/>
          <a:ln w="9525">
            <a:noFill/>
            <a:miter lim="800000"/>
            <a:headEnd/>
            <a:tailEnd/>
          </a:ln>
        </p:spPr>
        <p:txBody>
          <a:bodyPr anchor="ctr"/>
          <a:lstStyle/>
          <a:p>
            <a:pPr algn="ctr"/>
            <a:r>
              <a:rPr lang="en-US" sz="3200" b="1" u="sng" dirty="0" smtClean="0">
                <a:solidFill>
                  <a:schemeClr val="tx2"/>
                </a:solidFill>
              </a:rPr>
              <a:t>Content</a:t>
            </a:r>
            <a:endParaRPr lang="en-US" sz="3200" b="1" u="sng" dirty="0">
              <a:solidFill>
                <a:schemeClr val="tx2"/>
              </a:solidFill>
            </a:endParaRPr>
          </a:p>
        </p:txBody>
      </p:sp>
      <p:pic>
        <p:nvPicPr>
          <p:cNvPr id="22" name="Picture 4" descr="http://www.vanderbilt.edu/AnS/physics/astrocourses/ast201/chirality.jpg"/>
          <p:cNvPicPr>
            <a:picLocks noChangeAspect="1" noChangeArrowheads="1"/>
          </p:cNvPicPr>
          <p:nvPr/>
        </p:nvPicPr>
        <p:blipFill>
          <a:blip r:embed="rId5" cstate="print"/>
          <a:srcRect/>
          <a:stretch>
            <a:fillRect/>
          </a:stretch>
        </p:blipFill>
        <p:spPr bwMode="auto">
          <a:xfrm>
            <a:off x="2466974" y="4608513"/>
            <a:ext cx="1914526" cy="13018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5143</TotalTime>
  <Words>2333</Words>
  <Application>Microsoft Office PowerPoint</Application>
  <PresentationFormat>On-screen Show (4:3)</PresentationFormat>
  <Paragraphs>643</Paragraphs>
  <Slides>87</Slides>
  <Notes>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87</vt:i4>
      </vt:variant>
    </vt:vector>
  </HeadingPairs>
  <TitlesOfParts>
    <vt:vector size="91" baseType="lpstr">
      <vt:lpstr>Office Theme</vt:lpstr>
      <vt:lpstr>CS ChemDraw Drawing</vt:lpstr>
      <vt:lpstr>Graph</vt:lpstr>
      <vt:lpstr>Image</vt:lpstr>
      <vt:lpstr>CHM 5175: Part 2.4</vt:lpstr>
      <vt:lpstr>Slide 2</vt:lpstr>
      <vt:lpstr>Slide 3</vt:lpstr>
      <vt:lpstr>Slide 4</vt:lpstr>
      <vt:lpstr>Slide 5</vt:lpstr>
      <vt:lpstr>Slide 6</vt:lpstr>
      <vt:lpstr>Slide 7</vt:lpstr>
      <vt:lpstr>CHM 5175: Part 2.4</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 </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 5175: Part 2.3</dc:title>
  <dc:creator>Vastib</dc:creator>
  <cp:lastModifiedBy>Vastib</cp:lastModifiedBy>
  <cp:revision>38</cp:revision>
  <dcterms:created xsi:type="dcterms:W3CDTF">2013-08-14T12:57:54Z</dcterms:created>
  <dcterms:modified xsi:type="dcterms:W3CDTF">2013-11-04T22:05:47Z</dcterms:modified>
</cp:coreProperties>
</file>